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1" r:id="rId5"/>
  </p:sldMasterIdLst>
  <p:notesMasterIdLst>
    <p:notesMasterId r:id="rId32"/>
  </p:notesMasterIdLst>
  <p:handoutMasterIdLst>
    <p:handoutMasterId r:id="rId33"/>
  </p:handoutMasterIdLst>
  <p:sldIdLst>
    <p:sldId id="402" r:id="rId6"/>
    <p:sldId id="440" r:id="rId7"/>
    <p:sldId id="607" r:id="rId8"/>
    <p:sldId id="608" r:id="rId9"/>
    <p:sldId id="609" r:id="rId10"/>
    <p:sldId id="444" r:id="rId11"/>
    <p:sldId id="610" r:id="rId12"/>
    <p:sldId id="448" r:id="rId13"/>
    <p:sldId id="459" r:id="rId14"/>
    <p:sldId id="450" r:id="rId15"/>
    <p:sldId id="451" r:id="rId16"/>
    <p:sldId id="453" r:id="rId17"/>
    <p:sldId id="455" r:id="rId18"/>
    <p:sldId id="606" r:id="rId19"/>
    <p:sldId id="445" r:id="rId20"/>
    <p:sldId id="447" r:id="rId21"/>
    <p:sldId id="452" r:id="rId22"/>
    <p:sldId id="446" r:id="rId23"/>
    <p:sldId id="454" r:id="rId24"/>
    <p:sldId id="611" r:id="rId25"/>
    <p:sldId id="612" r:id="rId26"/>
    <p:sldId id="256" r:id="rId27"/>
    <p:sldId id="613" r:id="rId28"/>
    <p:sldId id="413" r:id="rId29"/>
    <p:sldId id="265" r:id="rId30"/>
    <p:sldId id="435" r:id="rId3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F312F3-7BE2-4145-8244-47E248864443}" v="103" dt="2019-08-19T05:26:44.70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62" autoAdjust="0"/>
  </p:normalViewPr>
  <p:slideViewPr>
    <p:cSldViewPr snapToGrid="0" showGuides="1">
      <p:cViewPr varScale="1">
        <p:scale>
          <a:sx n="78" d="100"/>
          <a:sy n="78" d="100"/>
        </p:scale>
        <p:origin x="778" y="77"/>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366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E3D9-F5EF-4F4A-9ACF-901919D55C43}"/>
              </a:ext>
            </a:extLst>
          </p:cNvPr>
          <p:cNvSpPr>
            <a:spLocks noGrp="1"/>
          </p:cNvSpPr>
          <p:nvPr>
            <p:ph type="ctrTitle"/>
          </p:nvPr>
        </p:nvSpPr>
        <p:spPr>
          <a:xfrm>
            <a:off x="1524397" y="1663304"/>
            <a:ext cx="9146381" cy="1846659"/>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2CD70D-1C9E-4F01-9645-5CBCA92EF7E4}"/>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EE29E1-DA5A-4913-8B58-425244103A47}"/>
              </a:ext>
            </a:extLst>
          </p:cNvPr>
          <p:cNvSpPr>
            <a:spLocks noGrp="1"/>
          </p:cNvSpPr>
          <p:nvPr>
            <p:ph type="dt" sz="half" idx="10"/>
          </p:nvPr>
        </p:nvSpPr>
        <p:spPr/>
        <p:txBody>
          <a:bodyPr/>
          <a:lstStyle/>
          <a:p>
            <a:fld id="{CFCE8C49-2CFE-40BD-B523-E2007269F8DF}" type="datetimeFigureOut">
              <a:rPr lang="en-US" smtClean="0"/>
              <a:t>8/19/2019</a:t>
            </a:fld>
            <a:endParaRPr lang="en-US"/>
          </a:p>
        </p:txBody>
      </p:sp>
      <p:sp>
        <p:nvSpPr>
          <p:cNvPr id="5" name="Footer Placeholder 4">
            <a:extLst>
              <a:ext uri="{FF2B5EF4-FFF2-40B4-BE49-F238E27FC236}">
                <a16:creationId xmlns:a16="http://schemas.microsoft.com/office/drawing/2014/main" id="{89D66B9A-D48E-44E5-BC48-50BF0AA7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EFD32-9DB9-4022-916C-74DD4FD56765}"/>
              </a:ext>
            </a:extLst>
          </p:cNvPr>
          <p:cNvSpPr>
            <a:spLocks noGrp="1"/>
          </p:cNvSpPr>
          <p:nvPr>
            <p:ph type="sldNum" sz="quarter" idx="12"/>
          </p:nvPr>
        </p:nvSpPr>
        <p:spPr/>
        <p:txBody>
          <a:bodyPr/>
          <a:lstStyle/>
          <a:p>
            <a:fld id="{DFDB98BA-C3F7-46D8-93D3-A729869B76D2}" type="slidenum">
              <a:rPr lang="en-US" smtClean="0"/>
              <a:t>‹#›</a:t>
            </a:fld>
            <a:endParaRPr lang="en-US"/>
          </a:p>
        </p:txBody>
      </p:sp>
    </p:spTree>
    <p:extLst>
      <p:ext uri="{BB962C8B-B14F-4D97-AF65-F5344CB8AC3E}">
        <p14:creationId xmlns:p14="http://schemas.microsoft.com/office/powerpoint/2010/main" val="3891811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85" r:id="rId24"/>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jam4.sapjam.com/groups/ZCLl19axrP2o0dooDZHjLi/overview_page/Y5glKcMVOBDnoZXGpiOels" TargetMode="External"/><Relationship Id="rId4" Type="http://schemas.openxmlformats.org/officeDocument/2006/relationships/image" Target="../media/image27.png"/><Relationship Id="rId9" Type="http://schemas.openxmlformats.org/officeDocument/2006/relationships/slide" Target="slide2.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hyperlink" Target="https://jam4.sapjam.com/groups/ZCLl19axrP2o0dooDZHjLi/overview_page/Y5glKcMVOBDnoZXGpiOels" TargetMode="External"/><Relationship Id="rId4" Type="http://schemas.openxmlformats.org/officeDocument/2006/relationships/image" Target="../media/image26.png"/><Relationship Id="rId9"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hyperlink" Target="https://jam4.sapjam.com/groups/PRO7Ysv9nskZpmoqalOi7T/overview_page/8M8NnLaLHjNy5e333LLRt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jam4.sapjam.com/wiki/show/PzepU1kgDdxatg9eRW0lbL?_lightbox=true"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www.lynda.com/SPSS-Statistics-tutorials/Machine-Learning-Advanced-Decision-Trees/531463-2.html?srchtrk=index:1linktypeid:2q:Machine+Learning+%26+AI:+Advanced+Decision+Trees+with+Keith+McCormickpage:1s:relevancesa:trueproducttypeid:2" TargetMode="External"/><Relationship Id="rId13" Type="http://schemas.openxmlformats.org/officeDocument/2006/relationships/hyperlink" Target="https://www.lynda.com/Data-Science-tutorials/Machine-Learning-Fundamentals-Learning-Make-Recommendations/563030-2.html?srchtrk=index:3linktypeid:2q:Machine+Learning+and+AI+Foundationspage:1s:relevancesa:trueproducttypeid:2" TargetMode="External"/><Relationship Id="rId18" Type="http://schemas.openxmlformats.org/officeDocument/2006/relationships/hyperlink" Target="https://www.lynda.com/Sketch-tutorials/Designing-Neural-Networks-AI-Interfaces/737803-2.html?srchtrk=index:1linktypeid:2q:Designing+for+Neural+Networks+and+AI+Interfaces+with+Emmanuel+Henripage:1s:relevancesa:trueproducttypeid:2" TargetMode="External"/><Relationship Id="rId26" Type="http://schemas.openxmlformats.org/officeDocument/2006/relationships/hyperlink" Target="https://open.sap.com/courses/ml2/resume" TargetMode="External"/><Relationship Id="rId3" Type="http://schemas.openxmlformats.org/officeDocument/2006/relationships/hyperlink" Target="https://www.lynda.com/Data-Science-tutorials/Artificial-Intelligence-Foundations-Machine-Learning/601797-2.html?srchtrk=index:2linktypeid:2q:Artificial+Intelligence+Foundationspage:1s:relevancesa:trueproducttypeid:2" TargetMode="External"/><Relationship Id="rId21" Type="http://schemas.openxmlformats.org/officeDocument/2006/relationships/hyperlink" Target="https://www.lynda.com/Python-tutorials/OpenCV-Python-Developers/601786-2.html?srchtrk=index:1linktypeid:2q:OpenCV+for+Python+Developers+with+Patrick+W.+Crawfordpage:1s:relevancesa:trueproducttypeid:2" TargetMode="External"/><Relationship Id="rId34" Type="http://schemas.openxmlformats.org/officeDocument/2006/relationships/hyperlink" Target="https://jam4.sapjam.com/groups/ZCLl19axrP2o0dooDZHjLi/overview_page/3gLjTpMQCJgVc6uLWqYhN0" TargetMode="External"/><Relationship Id="rId7" Type="http://schemas.openxmlformats.org/officeDocument/2006/relationships/hyperlink" Target="https://www.lynda.com/SPSS-tutorials/Machine-Learning-AI-Foundations-Linear-Regression/645049-2.html?srchtrk=index:7linktypeid:2q:Machine+Learning+and+AI+Foundationspage:1s:relevancesa:trueproducttypeid:2" TargetMode="External"/><Relationship Id="rId12" Type="http://schemas.openxmlformats.org/officeDocument/2006/relationships/hyperlink" Target="https://www.lynda.com/Data-Science-tutorials/Machine-Learning-AI-Foundations-Predictive-Modeling-Strategy-Scale/743171-2.html?srchtrk=index:6linktypeid:2q:Machine+Learning+and+AI+Foundationspage:1s:relevancesa:trueproducttypeid:2" TargetMode="External"/><Relationship Id="rId17" Type="http://schemas.openxmlformats.org/officeDocument/2006/relationships/hyperlink" Target="https://www.lynda.com/course-tutorials/Deploying-Scalable-Machine-Learning-Data-Science/711823-2.html?srchtrk=index:1linktypeid:2q:Deploying+Scalable+Machine+Learning+for+Data+Science+with+Dan+Sullivanpage:1s:relevancesa:trueproducttypeid:2" TargetMode="External"/><Relationship Id="rId25" Type="http://schemas.openxmlformats.org/officeDocument/2006/relationships/hyperlink" Target="https://open.sap.com/courses/ml1-1" TargetMode="External"/><Relationship Id="rId33" Type="http://schemas.openxmlformats.org/officeDocument/2006/relationships/hyperlink" Target="https://jam4.sapjam.com/groups/zAfXdXPcJGlCUrBScXSWKP/overview_page/Y1fECzZLQ8qjIlyCQTRi76" TargetMode="External"/><Relationship Id="rId2" Type="http://schemas.openxmlformats.org/officeDocument/2006/relationships/hyperlink" Target="https://www.lynda.com/Data-Science-tutorials/Artificial-Intelligence-Foundations-Thinking-Machines/601798-2.html?srchtrk=index:3linktypeid:2q:Artificial+Intelligence+Foundationspage:1s:relevancesa:trueproducttypeid:2" TargetMode="External"/><Relationship Id="rId16" Type="http://schemas.openxmlformats.org/officeDocument/2006/relationships/hyperlink" Target="https://www.lynda.com/Google-TensorFlow-tutorials/Building-Deep-Learning-Applications-Keras-2-0/601801-2.html?srchtrk=index:3linktypeid:2q:Building+and+Deploying+Deep+Learning+Applications+with+TensorFlow+with+Adam+Geitgeypage:1s:relevancesa:trueproducttypeid:2" TargetMode="External"/><Relationship Id="rId20" Type="http://schemas.openxmlformats.org/officeDocument/2006/relationships/hyperlink" Target="https://www.lynda.com/Python-tutorials/NLP-Python-Machine-Learning-Essential-Training/622075-2.html?srchtrk=index:1linktypeid:2q:NLP+with+Python+for+Machine+Learning+Essential+Training+with+Derek+Jedamskipage:1s:relevancesa:trueproducttypeid:2" TargetMode="External"/><Relationship Id="rId29" Type="http://schemas.openxmlformats.org/officeDocument/2006/relationships/hyperlink" Target="https://open.sap.com/courses/cp1-3" TargetMode="External"/><Relationship Id="rId1" Type="http://schemas.openxmlformats.org/officeDocument/2006/relationships/slideLayout" Target="../slideLayouts/slideLayout8.xml"/><Relationship Id="rId6" Type="http://schemas.openxmlformats.org/officeDocument/2006/relationships/hyperlink" Target="https://www.lynda.com/Data-Science-tutorials/pandas-Essential-Training/636129-2.html?srchtrk=index:1linktypeid:2q:pandas+Essential+Training+with+Jonathan+Fernandespage:1s:relevancesa:trueproducttypeid:2" TargetMode="External"/><Relationship Id="rId11" Type="http://schemas.openxmlformats.org/officeDocument/2006/relationships/hyperlink" Target="https://www.lynda.com/SPSS-Statistics-tutorials/Machine-Learning-Essentials-Decision-Trees/529333-2.html?srchtrk=index:5linktypeid:2q:Machine+Learning+and+AI+Foundationspage:1s:relevancesa:trueproducttypeid:2" TargetMode="External"/><Relationship Id="rId24" Type="http://schemas.openxmlformats.org/officeDocument/2006/relationships/hyperlink" Target="https://open.sap.com/courses/leo5/resume" TargetMode="External"/><Relationship Id="rId32" Type="http://schemas.openxmlformats.org/officeDocument/2006/relationships/hyperlink" Target="https://jam4.sapjam.com/wiki/show/Qaz70Vm97RUu01ug5W5200?_lightbox=true" TargetMode="External"/><Relationship Id="rId5" Type="http://schemas.openxmlformats.org/officeDocument/2006/relationships/hyperlink" Target="https://www.lynda.com/NumPy-tutorials/NumPy-Data-Science-Essential-Training/508873-2.html?srchtrk=index:1linktypeid:2q:NumPy+Data+Science+Essential+Training+with+Charles+Kellypage:1s:relevancesa:trueproducttypeid:2" TargetMode="External"/><Relationship Id="rId15" Type="http://schemas.openxmlformats.org/officeDocument/2006/relationships/hyperlink" Target="https://www.lynda.com/Keras-tutorials/Neural-Networks-Convolutional-Neural-Networks-Essential-Training/689777-2.html?srchtrk=index:2linktypeid:2q:pandas+Essential+Training+with+Jonathan+Fernandespage:1s:relevancesa:trueproducttypeid:2" TargetMode="External"/><Relationship Id="rId23" Type="http://schemas.openxmlformats.org/officeDocument/2006/relationships/hyperlink" Target="https://open.sap.com/courses/leo1" TargetMode="External"/><Relationship Id="rId28" Type="http://schemas.openxmlformats.org/officeDocument/2006/relationships/hyperlink" Target="https://open.sap.com/courses/hsta1" TargetMode="External"/><Relationship Id="rId10" Type="http://schemas.openxmlformats.org/officeDocument/2006/relationships/hyperlink" Target="https://www.lynda.com/SPSS-tutorials/Machine-Learning-AI-Foundations-Clustering-Association/645048-2.html?srchtrk=index:2linktypeid:2q:Machine+Learning+and+AI+Foundationspage:1s:relevancesa:trueproducttypeid:2" TargetMode="External"/><Relationship Id="rId19" Type="http://schemas.openxmlformats.org/officeDocument/2006/relationships/hyperlink" Target="https://www.lynda.com/TensorFlow-tutorials/Learning-TensorFlow-JavaScript/737783-2.html?srchtrk=index:1linktypeid:2q:Learning+TensorFlow+with+JavaScript+with+Emmanuel+Henripage:1s:relevancesa:trueproducttypeid:2" TargetMode="External"/><Relationship Id="rId31" Type="http://schemas.openxmlformats.org/officeDocument/2006/relationships/hyperlink" Target="https://jam4.sapjam.com/groups/pi0IqJnjso67tPOaOehICd/overview_page/hmybeYnO3WirY8NkMJQ619" TargetMode="External"/><Relationship Id="rId4" Type="http://schemas.openxmlformats.org/officeDocument/2006/relationships/hyperlink" Target="https://www.lynda.com/Data-Science-tutorials/Artificial-Intelligence-Foundations-Neural-Networks/601799-2.html?srchtrk=index:1linktypeid:2q:Artificial+Intelligence+Foundationspage:1s:relevancesa:trueproducttypeid:2" TargetMode="External"/><Relationship Id="rId9" Type="http://schemas.openxmlformats.org/officeDocument/2006/relationships/hyperlink" Target="https://www.lynda.com/course-tutorials/Machine-Learning-AI-Foundations-Classification-Problems/645050-2.html?srchtrk=index:1linktypeid:2q:Machine+Learning+and+AI+Foundationspage:1s:relevancesa:trueproducttypeid:2" TargetMode="External"/><Relationship Id="rId14" Type="http://schemas.openxmlformats.org/officeDocument/2006/relationships/hyperlink" Target="https://www.lynda.com/Data-Science-tutorials/Machine-Learning-Essential-Training-Value-Estimations/548594-2.html?srchtrk=index:4linktypeid:2q:Machine+Learning+and+AI+Foundationspage:1s:relevancesa:trueproducttypeid:2" TargetMode="External"/><Relationship Id="rId22" Type="http://schemas.openxmlformats.org/officeDocument/2006/relationships/hyperlink" Target="https://www.lynda.com/Apache-Spark-tutorials/Spark-Machine-Learning-AI/559180-2.html?srchtrk=index:1linktypeid:2q:Spark+for+Machine+Learning+%26+AI+with+Dan+Sullivanpage:1s:relevancesa:trueproducttypeid:2" TargetMode="External"/><Relationship Id="rId27" Type="http://schemas.openxmlformats.org/officeDocument/2006/relationships/hyperlink" Target="https://open.sap.com/courses/cp6" TargetMode="External"/><Relationship Id="rId30" Type="http://schemas.openxmlformats.org/officeDocument/2006/relationships/hyperlink" Target="https://jam4.sapjam.com/groups/PRO7Ysv9nskZpmoqalOi7T/overview_page/8M8NnLaLHjNy5e333LLRts" TargetMode="Externa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jam4.sapjam.com/groups/nV3LW2RhklYWfH9CI6UNFc/overview_page/wNl1iwqjAGZ6u7S2CNU1fL" TargetMode="Externa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m4.sapjam.com/groups/BL1DIoCzsLHUnhWS8oenqN/overview_page/t0hoy2tuiHUvhGbTDj9PL5" TargetMode="Externa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jam4.sapjam.com/groups/pi0IqJnjso67tPOaOehICd/overview_page/k994hC2lpFcCpKyTaKX3Xu"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hyperlink" Target="https://jam4.sapjam.com/groups/KFZYdErUnZTloYwi5v0SRD/content"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hyperlink" Target="https://open.sap.com/"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jam4.sapjam.com/groups/pZilF0N3doSrJEChWIsrom/overview_page/weo8KCPbG6x4m2uMgjn0Y1"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evelopers.sap.com/tutorial-navigator.htm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open.sap.com/courses/leo5" TargetMode="External"/><Relationship Id="rId3" Type="http://schemas.openxmlformats.org/officeDocument/2006/relationships/hyperlink" Target="https://www.javatpoint.com/html-formatting" TargetMode="External"/><Relationship Id="rId7" Type="http://schemas.openxmlformats.org/officeDocument/2006/relationships/hyperlink" Target="https://www.oreilly.com/library/view/java-a-beginners/9781260440225/" TargetMode="External"/><Relationship Id="rId12" Type="http://schemas.openxmlformats.org/officeDocument/2006/relationships/hyperlink" Target="https://blogs.sap.com/2017/11/20/getting-started-with-sap-api-business-hub/" TargetMode="External"/><Relationship Id="rId2" Type="http://schemas.openxmlformats.org/officeDocument/2006/relationships/hyperlink" Target="http://javascript.info/" TargetMode="External"/><Relationship Id="rId1" Type="http://schemas.openxmlformats.org/officeDocument/2006/relationships/slideLayout" Target="../slideLayouts/slideLayout24.xml"/><Relationship Id="rId6" Type="http://schemas.openxmlformats.org/officeDocument/2006/relationships/hyperlink" Target="https://www.guru99.com/selenium-tutorial.html" TargetMode="External"/><Relationship Id="rId11" Type="http://schemas.openxmlformats.org/officeDocument/2006/relationships/hyperlink" Target="https://www.learnpython.org/" TargetMode="External"/><Relationship Id="rId5" Type="http://schemas.openxmlformats.org/officeDocument/2006/relationships/hyperlink" Target="https://www.learnjavaonline.org/" TargetMode="External"/><Relationship Id="rId10" Type="http://schemas.openxmlformats.org/officeDocument/2006/relationships/hyperlink" Target="https://www.coursera.org/learn/machine-learning" TargetMode="External"/><Relationship Id="rId4" Type="http://schemas.openxmlformats.org/officeDocument/2006/relationships/hyperlink" Target="https://www.tutorialspoint.com/sap_fiori/sap_fiori_launchpad.htm" TargetMode="External"/><Relationship Id="rId9" Type="http://schemas.openxmlformats.org/officeDocument/2006/relationships/hyperlink" Target="https://open.sap.com/courses/ml2" TargetMode="External"/></Relationships>
</file>

<file path=ppt/slides/_rels/slide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jam4.sapjam.com/groups/28BhXAx2aguVba7hgjjXwD/overview_page/ohrk3I72OASdbRXdXawFc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jam4.sapjam.com/groups/28BhXAx2aguVba7hgjjXwD/overview_page/ohrk3I72OASdbRXdXawFcL"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jam4.sapjam.com/groups/28BhXAx2aguVba7hgjjXwD/overview_page/c8DshHbNcgl9apBTivb3Gh"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jam4.sapjam.com/groups/G9x0ipSbc0duGKVykEG8Xa/overview_page/EkozNExvg5LZyPQq5hA5vz" TargetMode="Externa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lynda.com/learning-path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jam4.sapjam.com/groups/09F2yjlUOkybrwneY0hsjd/overview_page/41yiZ2V1RNqYsRlzJUe0p6" TargetMode="Externa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hyperlink" Target="https://jam4.sapjam.com/groups/zAfXdXPcJGlCUrBScXSWKP/overview_page/Y1fECzZLQ8qjIlyCQTRi76"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a:spLocks noGrp="1"/>
          </p:cNvSpPr>
          <p:nvPr>
            <p:ph type="title"/>
          </p:nvPr>
        </p:nvSpPr>
        <p:spPr bwMode="invGray">
          <a:xfrm>
            <a:off x="288000" y="2706316"/>
            <a:ext cx="11628000" cy="1413399"/>
          </a:xfrm>
        </p:spPr>
        <p:txBody>
          <a:bodyPr/>
          <a:lstStyle/>
          <a:p>
            <a:r>
              <a:rPr lang="en-US" dirty="0"/>
              <a:t>Facilitating Development for all of Us </a:t>
            </a:r>
            <a:br>
              <a:rPr lang="en-US" dirty="0"/>
            </a:br>
            <a:r>
              <a:rPr lang="en-US" sz="2400" dirty="0"/>
              <a:t>STE Gurgaon 2019</a:t>
            </a:r>
            <a:br>
              <a:rPr lang="en-US" dirty="0"/>
            </a:br>
            <a:endParaRPr lang="de-DE" dirty="0">
              <a:solidFill>
                <a:schemeClr val="accent1"/>
              </a:solidFill>
            </a:endParaRPr>
          </a:p>
        </p:txBody>
      </p:sp>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D9BE4-28B6-4832-B65D-C8A1E430DB1E}"/>
              </a:ext>
            </a:extLst>
          </p:cNvPr>
          <p:cNvPicPr>
            <a:picLocks noChangeAspect="1"/>
          </p:cNvPicPr>
          <p:nvPr/>
        </p:nvPicPr>
        <p:blipFill>
          <a:blip r:embed="rId2"/>
          <a:stretch>
            <a:fillRect/>
          </a:stretch>
        </p:blipFill>
        <p:spPr>
          <a:xfrm>
            <a:off x="504001" y="1453049"/>
            <a:ext cx="3076575" cy="1619250"/>
          </a:xfrm>
          <a:prstGeom prst="rect">
            <a:avLst/>
          </a:prstGeom>
        </p:spPr>
      </p:pic>
      <p:pic>
        <p:nvPicPr>
          <p:cNvPr id="4" name="Picture 3">
            <a:extLst>
              <a:ext uri="{FF2B5EF4-FFF2-40B4-BE49-F238E27FC236}">
                <a16:creationId xmlns:a16="http://schemas.microsoft.com/office/drawing/2014/main" id="{2882D9F0-D47E-406C-B46A-B67C97BD237D}"/>
              </a:ext>
            </a:extLst>
          </p:cNvPr>
          <p:cNvPicPr>
            <a:picLocks noChangeAspect="1"/>
          </p:cNvPicPr>
          <p:nvPr/>
        </p:nvPicPr>
        <p:blipFill>
          <a:blip r:embed="rId3"/>
          <a:stretch>
            <a:fillRect/>
          </a:stretch>
        </p:blipFill>
        <p:spPr>
          <a:xfrm>
            <a:off x="1098419" y="1024424"/>
            <a:ext cx="2085975" cy="428625"/>
          </a:xfrm>
          <a:prstGeom prst="rect">
            <a:avLst/>
          </a:prstGeom>
        </p:spPr>
      </p:pic>
      <p:pic>
        <p:nvPicPr>
          <p:cNvPr id="5" name="Picture 4">
            <a:extLst>
              <a:ext uri="{FF2B5EF4-FFF2-40B4-BE49-F238E27FC236}">
                <a16:creationId xmlns:a16="http://schemas.microsoft.com/office/drawing/2014/main" id="{0BE309E5-EDFA-4B27-AD18-4F64FEB05EBC}"/>
              </a:ext>
            </a:extLst>
          </p:cNvPr>
          <p:cNvPicPr>
            <a:picLocks noChangeAspect="1"/>
          </p:cNvPicPr>
          <p:nvPr/>
        </p:nvPicPr>
        <p:blipFill>
          <a:blip r:embed="rId4"/>
          <a:stretch>
            <a:fillRect/>
          </a:stretch>
        </p:blipFill>
        <p:spPr>
          <a:xfrm>
            <a:off x="3778812" y="1024424"/>
            <a:ext cx="2743286" cy="4934408"/>
          </a:xfrm>
          <a:prstGeom prst="rect">
            <a:avLst/>
          </a:prstGeom>
        </p:spPr>
      </p:pic>
      <p:pic>
        <p:nvPicPr>
          <p:cNvPr id="6" name="Picture 5">
            <a:extLst>
              <a:ext uri="{FF2B5EF4-FFF2-40B4-BE49-F238E27FC236}">
                <a16:creationId xmlns:a16="http://schemas.microsoft.com/office/drawing/2014/main" id="{7649968D-521E-446E-A997-1246AFEBF532}"/>
              </a:ext>
            </a:extLst>
          </p:cNvPr>
          <p:cNvPicPr>
            <a:picLocks noChangeAspect="1"/>
          </p:cNvPicPr>
          <p:nvPr/>
        </p:nvPicPr>
        <p:blipFill>
          <a:blip r:embed="rId5"/>
          <a:stretch>
            <a:fillRect/>
          </a:stretch>
        </p:blipFill>
        <p:spPr>
          <a:xfrm>
            <a:off x="9084906" y="1024424"/>
            <a:ext cx="2485118" cy="2353890"/>
          </a:xfrm>
          <a:prstGeom prst="rect">
            <a:avLst/>
          </a:prstGeom>
        </p:spPr>
      </p:pic>
      <p:pic>
        <p:nvPicPr>
          <p:cNvPr id="7" name="Picture 6">
            <a:extLst>
              <a:ext uri="{FF2B5EF4-FFF2-40B4-BE49-F238E27FC236}">
                <a16:creationId xmlns:a16="http://schemas.microsoft.com/office/drawing/2014/main" id="{24587D24-F9E6-45E2-B81D-0B92CE6A9528}"/>
              </a:ext>
            </a:extLst>
          </p:cNvPr>
          <p:cNvPicPr>
            <a:picLocks noChangeAspect="1"/>
          </p:cNvPicPr>
          <p:nvPr/>
        </p:nvPicPr>
        <p:blipFill>
          <a:blip r:embed="rId6"/>
          <a:stretch>
            <a:fillRect/>
          </a:stretch>
        </p:blipFill>
        <p:spPr>
          <a:xfrm>
            <a:off x="6522098" y="1035863"/>
            <a:ext cx="2562808" cy="2161301"/>
          </a:xfrm>
          <a:prstGeom prst="rect">
            <a:avLst/>
          </a:prstGeom>
        </p:spPr>
      </p:pic>
      <p:pic>
        <p:nvPicPr>
          <p:cNvPr id="8" name="Picture 7">
            <a:extLst>
              <a:ext uri="{FF2B5EF4-FFF2-40B4-BE49-F238E27FC236}">
                <a16:creationId xmlns:a16="http://schemas.microsoft.com/office/drawing/2014/main" id="{FCCDBDAC-451F-44FC-92CC-317C0E53D25A}"/>
              </a:ext>
            </a:extLst>
          </p:cNvPr>
          <p:cNvPicPr>
            <a:picLocks noChangeAspect="1"/>
          </p:cNvPicPr>
          <p:nvPr/>
        </p:nvPicPr>
        <p:blipFill>
          <a:blip r:embed="rId7"/>
          <a:stretch>
            <a:fillRect/>
          </a:stretch>
        </p:blipFill>
        <p:spPr>
          <a:xfrm>
            <a:off x="6600825" y="3256426"/>
            <a:ext cx="2405354" cy="2565711"/>
          </a:xfrm>
          <a:prstGeom prst="rect">
            <a:avLst/>
          </a:prstGeom>
        </p:spPr>
      </p:pic>
      <p:pic>
        <p:nvPicPr>
          <p:cNvPr id="9" name="Picture 8">
            <a:extLst>
              <a:ext uri="{FF2B5EF4-FFF2-40B4-BE49-F238E27FC236}">
                <a16:creationId xmlns:a16="http://schemas.microsoft.com/office/drawing/2014/main" id="{ED7AB76D-7876-49AE-95D6-DEB755045502}"/>
              </a:ext>
            </a:extLst>
          </p:cNvPr>
          <p:cNvPicPr>
            <a:picLocks noChangeAspect="1"/>
          </p:cNvPicPr>
          <p:nvPr/>
        </p:nvPicPr>
        <p:blipFill>
          <a:blip r:embed="rId8"/>
          <a:stretch>
            <a:fillRect/>
          </a:stretch>
        </p:blipFill>
        <p:spPr>
          <a:xfrm>
            <a:off x="9166043" y="3347974"/>
            <a:ext cx="2447679" cy="2610858"/>
          </a:xfrm>
          <a:prstGeom prst="rect">
            <a:avLst/>
          </a:prstGeom>
        </p:spPr>
      </p:pic>
      <p:sp>
        <p:nvSpPr>
          <p:cNvPr id="12" name="Arrow: Right 11">
            <a:hlinkClick r:id="rId9" action="ppaction://hlinksldjump"/>
            <a:extLst>
              <a:ext uri="{FF2B5EF4-FFF2-40B4-BE49-F238E27FC236}">
                <a16:creationId xmlns:a16="http://schemas.microsoft.com/office/drawing/2014/main" id="{AEE54251-AB63-4D9A-85D8-FA0094B2CBFA}"/>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Title 1">
            <a:extLst>
              <a:ext uri="{FF2B5EF4-FFF2-40B4-BE49-F238E27FC236}">
                <a16:creationId xmlns:a16="http://schemas.microsoft.com/office/drawing/2014/main" id="{69B93AAE-DEEF-47E3-A3FF-DD1CC4810F04}"/>
              </a:ext>
            </a:extLst>
          </p:cNvPr>
          <p:cNvSpPr>
            <a:spLocks noGrp="1"/>
          </p:cNvSpPr>
          <p:nvPr>
            <p:ph type="title"/>
          </p:nvPr>
        </p:nvSpPr>
        <p:spPr>
          <a:xfrm>
            <a:off x="504001" y="504000"/>
            <a:ext cx="3368203" cy="369332"/>
          </a:xfrm>
        </p:spPr>
        <p:txBody>
          <a:bodyPr/>
          <a:lstStyle/>
          <a:p>
            <a:r>
              <a:rPr lang="en-US" dirty="0"/>
              <a:t>Available Resources –</a:t>
            </a:r>
          </a:p>
        </p:txBody>
      </p:sp>
      <p:sp>
        <p:nvSpPr>
          <p:cNvPr id="14" name="Title 1">
            <a:extLst>
              <a:ext uri="{FF2B5EF4-FFF2-40B4-BE49-F238E27FC236}">
                <a16:creationId xmlns:a16="http://schemas.microsoft.com/office/drawing/2014/main" id="{825F7616-8FAA-4AD2-83A7-2FBEA6C166F8}"/>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10"/>
              </a:rPr>
              <a:t>Phoenix Initiative</a:t>
            </a:r>
            <a:endParaRPr lang="en-US" dirty="0"/>
          </a:p>
        </p:txBody>
      </p:sp>
    </p:spTree>
    <p:extLst>
      <p:ext uri="{BB962C8B-B14F-4D97-AF65-F5344CB8AC3E}">
        <p14:creationId xmlns:p14="http://schemas.microsoft.com/office/powerpoint/2010/main" val="218242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D9BE4-28B6-4832-B65D-C8A1E430DB1E}"/>
              </a:ext>
            </a:extLst>
          </p:cNvPr>
          <p:cNvPicPr>
            <a:picLocks noChangeAspect="1"/>
          </p:cNvPicPr>
          <p:nvPr/>
        </p:nvPicPr>
        <p:blipFill>
          <a:blip r:embed="rId3"/>
          <a:stretch>
            <a:fillRect/>
          </a:stretch>
        </p:blipFill>
        <p:spPr>
          <a:xfrm>
            <a:off x="504001" y="1453049"/>
            <a:ext cx="3076575" cy="1619250"/>
          </a:xfrm>
          <a:prstGeom prst="rect">
            <a:avLst/>
          </a:prstGeom>
        </p:spPr>
      </p:pic>
      <p:pic>
        <p:nvPicPr>
          <p:cNvPr id="4" name="Picture 3">
            <a:extLst>
              <a:ext uri="{FF2B5EF4-FFF2-40B4-BE49-F238E27FC236}">
                <a16:creationId xmlns:a16="http://schemas.microsoft.com/office/drawing/2014/main" id="{2882D9F0-D47E-406C-B46A-B67C97BD237D}"/>
              </a:ext>
            </a:extLst>
          </p:cNvPr>
          <p:cNvPicPr>
            <a:picLocks noChangeAspect="1"/>
          </p:cNvPicPr>
          <p:nvPr/>
        </p:nvPicPr>
        <p:blipFill>
          <a:blip r:embed="rId4"/>
          <a:stretch>
            <a:fillRect/>
          </a:stretch>
        </p:blipFill>
        <p:spPr>
          <a:xfrm>
            <a:off x="1098419" y="1024424"/>
            <a:ext cx="2085975" cy="428625"/>
          </a:xfrm>
          <a:prstGeom prst="rect">
            <a:avLst/>
          </a:prstGeom>
        </p:spPr>
      </p:pic>
      <p:pic>
        <p:nvPicPr>
          <p:cNvPr id="11" name="Picture 10">
            <a:extLst>
              <a:ext uri="{FF2B5EF4-FFF2-40B4-BE49-F238E27FC236}">
                <a16:creationId xmlns:a16="http://schemas.microsoft.com/office/drawing/2014/main" id="{C8A63A01-A5B9-4BD9-A101-17A85F5CCC0F}"/>
              </a:ext>
            </a:extLst>
          </p:cNvPr>
          <p:cNvPicPr>
            <a:picLocks noChangeAspect="1"/>
          </p:cNvPicPr>
          <p:nvPr/>
        </p:nvPicPr>
        <p:blipFill>
          <a:blip r:embed="rId5"/>
          <a:stretch>
            <a:fillRect/>
          </a:stretch>
        </p:blipFill>
        <p:spPr>
          <a:xfrm>
            <a:off x="3665505" y="1089748"/>
            <a:ext cx="2604132" cy="3790172"/>
          </a:xfrm>
          <a:prstGeom prst="rect">
            <a:avLst/>
          </a:prstGeom>
        </p:spPr>
      </p:pic>
      <p:pic>
        <p:nvPicPr>
          <p:cNvPr id="12" name="Picture 11">
            <a:extLst>
              <a:ext uri="{FF2B5EF4-FFF2-40B4-BE49-F238E27FC236}">
                <a16:creationId xmlns:a16="http://schemas.microsoft.com/office/drawing/2014/main" id="{9446E96F-53C5-49B0-B92B-751629B11970}"/>
              </a:ext>
            </a:extLst>
          </p:cNvPr>
          <p:cNvPicPr>
            <a:picLocks noChangeAspect="1"/>
          </p:cNvPicPr>
          <p:nvPr/>
        </p:nvPicPr>
        <p:blipFill>
          <a:blip r:embed="rId6"/>
          <a:stretch>
            <a:fillRect/>
          </a:stretch>
        </p:blipFill>
        <p:spPr>
          <a:xfrm>
            <a:off x="6291943" y="1089747"/>
            <a:ext cx="2747934" cy="2605184"/>
          </a:xfrm>
          <a:prstGeom prst="rect">
            <a:avLst/>
          </a:prstGeom>
        </p:spPr>
      </p:pic>
      <p:pic>
        <p:nvPicPr>
          <p:cNvPr id="13" name="Picture 12">
            <a:extLst>
              <a:ext uri="{FF2B5EF4-FFF2-40B4-BE49-F238E27FC236}">
                <a16:creationId xmlns:a16="http://schemas.microsoft.com/office/drawing/2014/main" id="{E2809383-C82B-4669-BFDC-FFE24C236B00}"/>
              </a:ext>
            </a:extLst>
          </p:cNvPr>
          <p:cNvPicPr>
            <a:picLocks noChangeAspect="1"/>
          </p:cNvPicPr>
          <p:nvPr/>
        </p:nvPicPr>
        <p:blipFill>
          <a:blip r:embed="rId7"/>
          <a:stretch>
            <a:fillRect/>
          </a:stretch>
        </p:blipFill>
        <p:spPr>
          <a:xfrm>
            <a:off x="9039877" y="1089747"/>
            <a:ext cx="2752275" cy="1681454"/>
          </a:xfrm>
          <a:prstGeom prst="rect">
            <a:avLst/>
          </a:prstGeom>
        </p:spPr>
      </p:pic>
      <p:pic>
        <p:nvPicPr>
          <p:cNvPr id="14" name="Picture 13">
            <a:extLst>
              <a:ext uri="{FF2B5EF4-FFF2-40B4-BE49-F238E27FC236}">
                <a16:creationId xmlns:a16="http://schemas.microsoft.com/office/drawing/2014/main" id="{47CA1570-4673-49AE-8569-AD7981365AF7}"/>
              </a:ext>
            </a:extLst>
          </p:cNvPr>
          <p:cNvPicPr>
            <a:picLocks noChangeAspect="1"/>
          </p:cNvPicPr>
          <p:nvPr/>
        </p:nvPicPr>
        <p:blipFill>
          <a:blip r:embed="rId8"/>
          <a:stretch>
            <a:fillRect/>
          </a:stretch>
        </p:blipFill>
        <p:spPr>
          <a:xfrm>
            <a:off x="9077035" y="2922293"/>
            <a:ext cx="2677959" cy="2485426"/>
          </a:xfrm>
          <a:prstGeom prst="rect">
            <a:avLst/>
          </a:prstGeom>
        </p:spPr>
      </p:pic>
      <p:sp>
        <p:nvSpPr>
          <p:cNvPr id="15" name="Arrow: Right 14">
            <a:hlinkClick r:id="rId9" action="ppaction://hlinksldjump"/>
            <a:extLst>
              <a:ext uri="{FF2B5EF4-FFF2-40B4-BE49-F238E27FC236}">
                <a16:creationId xmlns:a16="http://schemas.microsoft.com/office/drawing/2014/main" id="{210965F6-B137-4E4B-BEE5-0D35D0914428}"/>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itle 1">
            <a:extLst>
              <a:ext uri="{FF2B5EF4-FFF2-40B4-BE49-F238E27FC236}">
                <a16:creationId xmlns:a16="http://schemas.microsoft.com/office/drawing/2014/main" id="{BDF5E065-CC77-4792-BC95-73F0A882A017}"/>
              </a:ext>
            </a:extLst>
          </p:cNvPr>
          <p:cNvSpPr>
            <a:spLocks noGrp="1"/>
          </p:cNvSpPr>
          <p:nvPr>
            <p:ph type="title"/>
          </p:nvPr>
        </p:nvSpPr>
        <p:spPr>
          <a:xfrm>
            <a:off x="504001" y="504000"/>
            <a:ext cx="3368203" cy="369332"/>
          </a:xfrm>
        </p:spPr>
        <p:txBody>
          <a:bodyPr/>
          <a:lstStyle/>
          <a:p>
            <a:r>
              <a:rPr lang="en-US" dirty="0"/>
              <a:t>Available Resources –</a:t>
            </a:r>
          </a:p>
        </p:txBody>
      </p:sp>
      <p:sp>
        <p:nvSpPr>
          <p:cNvPr id="18" name="Title 1">
            <a:extLst>
              <a:ext uri="{FF2B5EF4-FFF2-40B4-BE49-F238E27FC236}">
                <a16:creationId xmlns:a16="http://schemas.microsoft.com/office/drawing/2014/main" id="{10E802FC-BC87-4550-BFB1-963A7F81A8D6}"/>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10"/>
              </a:rPr>
              <a:t>Phoenix Initiative</a:t>
            </a:r>
            <a:endParaRPr lang="en-US" dirty="0"/>
          </a:p>
        </p:txBody>
      </p:sp>
    </p:spTree>
    <p:extLst>
      <p:ext uri="{BB962C8B-B14F-4D97-AF65-F5344CB8AC3E}">
        <p14:creationId xmlns:p14="http://schemas.microsoft.com/office/powerpoint/2010/main" val="3877654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3395-A500-4453-B5D6-4CE666D03FFA}"/>
              </a:ext>
            </a:extLst>
          </p:cNvPr>
          <p:cNvPicPr>
            <a:picLocks noChangeAspect="1"/>
          </p:cNvPicPr>
          <p:nvPr/>
        </p:nvPicPr>
        <p:blipFill>
          <a:blip r:embed="rId2"/>
          <a:stretch>
            <a:fillRect/>
          </a:stretch>
        </p:blipFill>
        <p:spPr>
          <a:xfrm>
            <a:off x="2211350" y="873332"/>
            <a:ext cx="7408512" cy="5713617"/>
          </a:xfrm>
          <a:prstGeom prst="rect">
            <a:avLst/>
          </a:prstGeom>
        </p:spPr>
      </p:pic>
      <p:sp>
        <p:nvSpPr>
          <p:cNvPr id="4" name="Arrow: Right 3">
            <a:hlinkClick r:id="rId3" action="ppaction://hlinksldjump"/>
            <a:extLst>
              <a:ext uri="{FF2B5EF4-FFF2-40B4-BE49-F238E27FC236}">
                <a16:creationId xmlns:a16="http://schemas.microsoft.com/office/drawing/2014/main" id="{8346399B-AD2D-4693-B46C-25A71D8D518B}"/>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itle 1">
            <a:extLst>
              <a:ext uri="{FF2B5EF4-FFF2-40B4-BE49-F238E27FC236}">
                <a16:creationId xmlns:a16="http://schemas.microsoft.com/office/drawing/2014/main" id="{38565810-E207-4941-B518-A441C0E6F7AF}"/>
              </a:ext>
            </a:extLst>
          </p:cNvPr>
          <p:cNvSpPr>
            <a:spLocks noGrp="1"/>
          </p:cNvSpPr>
          <p:nvPr>
            <p:ph type="title"/>
          </p:nvPr>
        </p:nvSpPr>
        <p:spPr>
          <a:xfrm>
            <a:off x="504001" y="504000"/>
            <a:ext cx="3368203" cy="369332"/>
          </a:xfrm>
        </p:spPr>
        <p:txBody>
          <a:bodyPr/>
          <a:lstStyle/>
          <a:p>
            <a:r>
              <a:rPr lang="en-US" dirty="0"/>
              <a:t>Available Resources –</a:t>
            </a:r>
          </a:p>
        </p:txBody>
      </p:sp>
      <p:sp>
        <p:nvSpPr>
          <p:cNvPr id="8" name="Title 1">
            <a:extLst>
              <a:ext uri="{FF2B5EF4-FFF2-40B4-BE49-F238E27FC236}">
                <a16:creationId xmlns:a16="http://schemas.microsoft.com/office/drawing/2014/main" id="{024B6ACB-9BE6-4337-A3FA-1C001CEEFB24}"/>
              </a:ext>
            </a:extLst>
          </p:cNvPr>
          <p:cNvSpPr txBox="1">
            <a:spLocks/>
          </p:cNvSpPr>
          <p:nvPr/>
        </p:nvSpPr>
        <p:spPr bwMode="black">
          <a:xfrm>
            <a:off x="3836097" y="495414"/>
            <a:ext cx="6035691"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4"/>
              </a:rPr>
              <a:t>Leonardo Machine Learning Foundation</a:t>
            </a:r>
            <a:endParaRPr lang="en-US" dirty="0"/>
          </a:p>
        </p:txBody>
      </p:sp>
    </p:spTree>
    <p:extLst>
      <p:ext uri="{BB962C8B-B14F-4D97-AF65-F5344CB8AC3E}">
        <p14:creationId xmlns:p14="http://schemas.microsoft.com/office/powerpoint/2010/main" val="388976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D535BA-0674-4B23-B357-0A4E28497F4B}"/>
              </a:ext>
            </a:extLst>
          </p:cNvPr>
          <p:cNvPicPr>
            <a:picLocks noChangeAspect="1"/>
          </p:cNvPicPr>
          <p:nvPr/>
        </p:nvPicPr>
        <p:blipFill>
          <a:blip r:embed="rId2"/>
          <a:stretch>
            <a:fillRect/>
          </a:stretch>
        </p:blipFill>
        <p:spPr>
          <a:xfrm>
            <a:off x="475864" y="942390"/>
            <a:ext cx="10300996" cy="5561044"/>
          </a:xfrm>
          <a:prstGeom prst="rect">
            <a:avLst/>
          </a:prstGeom>
        </p:spPr>
      </p:pic>
      <p:sp>
        <p:nvSpPr>
          <p:cNvPr id="6" name="Title 1">
            <a:extLst>
              <a:ext uri="{FF2B5EF4-FFF2-40B4-BE49-F238E27FC236}">
                <a16:creationId xmlns:a16="http://schemas.microsoft.com/office/drawing/2014/main" id="{02D16F58-B0A7-48C3-B221-2461A54D4237}"/>
              </a:ext>
            </a:extLst>
          </p:cNvPr>
          <p:cNvSpPr>
            <a:spLocks noGrp="1"/>
          </p:cNvSpPr>
          <p:nvPr>
            <p:ph type="title"/>
          </p:nvPr>
        </p:nvSpPr>
        <p:spPr>
          <a:xfrm>
            <a:off x="504001" y="504000"/>
            <a:ext cx="3368203" cy="369332"/>
          </a:xfrm>
        </p:spPr>
        <p:txBody>
          <a:bodyPr/>
          <a:lstStyle/>
          <a:p>
            <a:r>
              <a:rPr lang="en-US" dirty="0"/>
              <a:t>Available Resources –</a:t>
            </a:r>
          </a:p>
        </p:txBody>
      </p:sp>
      <p:sp>
        <p:nvSpPr>
          <p:cNvPr id="7" name="Title 1">
            <a:extLst>
              <a:ext uri="{FF2B5EF4-FFF2-40B4-BE49-F238E27FC236}">
                <a16:creationId xmlns:a16="http://schemas.microsoft.com/office/drawing/2014/main" id="{DBDFD85B-BE2F-47F3-852A-DF55266C576D}"/>
              </a:ext>
            </a:extLst>
          </p:cNvPr>
          <p:cNvSpPr txBox="1">
            <a:spLocks/>
          </p:cNvSpPr>
          <p:nvPr/>
        </p:nvSpPr>
        <p:spPr bwMode="black">
          <a:xfrm>
            <a:off x="3836097" y="495414"/>
            <a:ext cx="672615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3"/>
              </a:rPr>
              <a:t>Leonardo ML Foundation - Getting Started</a:t>
            </a:r>
            <a:endParaRPr lang="en-US" dirty="0"/>
          </a:p>
        </p:txBody>
      </p:sp>
    </p:spTree>
    <p:extLst>
      <p:ext uri="{BB962C8B-B14F-4D97-AF65-F5344CB8AC3E}">
        <p14:creationId xmlns:p14="http://schemas.microsoft.com/office/powerpoint/2010/main" val="1109627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44F5F6-CBD4-49E3-9313-B9B5F8B83831}"/>
              </a:ext>
            </a:extLst>
          </p:cNvPr>
          <p:cNvSpPr>
            <a:spLocks noGrp="1"/>
          </p:cNvSpPr>
          <p:nvPr>
            <p:ph type="title"/>
          </p:nvPr>
        </p:nvSpPr>
        <p:spPr/>
        <p:txBody>
          <a:bodyPr/>
          <a:lstStyle/>
          <a:p>
            <a:r>
              <a:rPr lang="en-US" dirty="0"/>
              <a:t>Available Learning Resources – Machine Learning</a:t>
            </a:r>
          </a:p>
        </p:txBody>
      </p:sp>
      <p:graphicFrame>
        <p:nvGraphicFramePr>
          <p:cNvPr id="7" name="Table 6">
            <a:extLst>
              <a:ext uri="{FF2B5EF4-FFF2-40B4-BE49-F238E27FC236}">
                <a16:creationId xmlns:a16="http://schemas.microsoft.com/office/drawing/2014/main" id="{BE5ACA38-4C42-4FD8-BFAD-4B6FBBB99563}"/>
              </a:ext>
            </a:extLst>
          </p:cNvPr>
          <p:cNvGraphicFramePr>
            <a:graphicFrameLocks noGrp="1"/>
          </p:cNvGraphicFramePr>
          <p:nvPr>
            <p:extLst/>
          </p:nvPr>
        </p:nvGraphicFramePr>
        <p:xfrm>
          <a:off x="387533" y="1198134"/>
          <a:ext cx="5709706" cy="2804160"/>
        </p:xfrm>
        <a:graphic>
          <a:graphicData uri="http://schemas.openxmlformats.org/drawingml/2006/table">
            <a:tbl>
              <a:tblPr/>
              <a:tblGrid>
                <a:gridCol w="5709706">
                  <a:extLst>
                    <a:ext uri="{9D8B030D-6E8A-4147-A177-3AD203B41FA5}">
                      <a16:colId xmlns:a16="http://schemas.microsoft.com/office/drawing/2014/main" val="975786708"/>
                    </a:ext>
                  </a:extLst>
                </a:gridCol>
              </a:tblGrid>
              <a:tr h="182880">
                <a:tc>
                  <a:txBody>
                    <a:bodyPr/>
                    <a:lstStyle/>
                    <a:p>
                      <a:pPr algn="l" rtl="0" fontAlgn="b"/>
                      <a:r>
                        <a:rPr lang="en-US" sz="1600" b="0" i="0" u="none" strike="noStrike" dirty="0">
                          <a:solidFill>
                            <a:srgbClr val="000000"/>
                          </a:solidFill>
                          <a:effectLst/>
                          <a:latin typeface="Calibri" panose="020F0502020204030204" pitchFamily="34" charset="0"/>
                        </a:rPr>
                        <a:t>Basic ML Know-how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99206403"/>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2"/>
                        </a:rPr>
                        <a:t>Artificial Intelligence Foundations: Thinking Machines with Doug Rose</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54812"/>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3"/>
                        </a:rPr>
                        <a:t>Artificial Intelligence Foundations: Machine Learning with Doug Rose</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180695"/>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4"/>
                        </a:rPr>
                        <a:t>Artificial Intelligence Foundations: Neural Networks with Doug Rose</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9659291"/>
                  </a:ext>
                </a:extLst>
              </a:tr>
              <a:tr h="182880">
                <a:tc>
                  <a:txBody>
                    <a:bodyPr/>
                    <a:lstStyle/>
                    <a:p>
                      <a:pPr algn="l" rtl="0" fontAlgn="b"/>
                      <a:r>
                        <a:rPr lang="en-US" sz="1100" b="0" i="0" u="sng" strike="noStrike">
                          <a:solidFill>
                            <a:srgbClr val="0563C1"/>
                          </a:solidFill>
                          <a:effectLst/>
                          <a:latin typeface="Calibri" panose="020F0502020204030204" pitchFamily="34" charset="0"/>
                        </a:rPr>
                        <a:t>Python Statistics Essential Training with Michele Vallisneri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31866"/>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5"/>
                        </a:rPr>
                        <a:t>NumPy Data Science Essential Training with Charles Kelly</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7216917"/>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6"/>
                        </a:rPr>
                        <a:t>pandas Essential Training with Jonathan Fernandes</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3890766"/>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7"/>
                        </a:rPr>
                        <a:t>Machine Learning &amp; AI Foundations: Linear Regression with Keith McCormick</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8657749"/>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8"/>
                        </a:rPr>
                        <a:t>Machine Learning &amp; AI: Advanced Decision Trees with Keith McCormick</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626413"/>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9"/>
                        </a:rPr>
                        <a:t>Machine Learning and AI Foundations: Classification Modeling with Keith McCormick</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028431"/>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10"/>
                        </a:rPr>
                        <a:t>Machine Learning and AI Foundations: Clustering and Association with Keith McCormick</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9938206"/>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11"/>
                        </a:rPr>
                        <a:t>Machine Learning and AI Foundations: Decision Trees with Keith McCormick</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651435"/>
                  </a:ext>
                </a:extLst>
              </a:tr>
              <a:tr h="175260">
                <a:tc>
                  <a:txBody>
                    <a:bodyPr/>
                    <a:lstStyle/>
                    <a:p>
                      <a:pPr algn="l" rtl="0" fontAlgn="b"/>
                      <a:r>
                        <a:rPr lang="en-US" sz="1100" b="0" i="0" u="sng" strike="noStrike">
                          <a:solidFill>
                            <a:srgbClr val="0563C1"/>
                          </a:solidFill>
                          <a:effectLst/>
                          <a:latin typeface="Calibri" panose="020F0502020204030204" pitchFamily="34" charset="0"/>
                          <a:hlinkClick r:id="rId12"/>
                        </a:rPr>
                        <a:t>Machine Learning and AI Foundations: Predictive Modeling Strategy at Scale with Keith McCormick</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491731"/>
                  </a:ext>
                </a:extLst>
              </a:tr>
              <a:tr h="182880">
                <a:tc>
                  <a:txBody>
                    <a:bodyPr/>
                    <a:lstStyle/>
                    <a:p>
                      <a:pPr algn="l" rtl="0" fontAlgn="b"/>
                      <a:r>
                        <a:rPr lang="en-US" sz="1100" b="0" i="0" u="sng" strike="noStrike">
                          <a:solidFill>
                            <a:srgbClr val="0563C1"/>
                          </a:solidFill>
                          <a:effectLst/>
                          <a:latin typeface="Calibri" panose="020F0502020204030204" pitchFamily="34" charset="0"/>
                          <a:hlinkClick r:id="rId13"/>
                        </a:rPr>
                        <a:t>Machine Learning and AI Foundations: Recommendations with Adam Geitgey</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4209089"/>
                  </a:ext>
                </a:extLst>
              </a:tr>
              <a:tr h="182880">
                <a:tc>
                  <a:txBody>
                    <a:bodyPr/>
                    <a:lstStyle/>
                    <a:p>
                      <a:pPr algn="l" rtl="0" fontAlgn="b"/>
                      <a:r>
                        <a:rPr lang="en-US" sz="1100" b="0" i="0" u="sng" strike="noStrike" dirty="0">
                          <a:solidFill>
                            <a:srgbClr val="0563C1"/>
                          </a:solidFill>
                          <a:effectLst/>
                          <a:latin typeface="Calibri" panose="020F0502020204030204" pitchFamily="34" charset="0"/>
                          <a:hlinkClick r:id="rId14"/>
                        </a:rPr>
                        <a:t>Machine Learning and AI Foundations: Value Estimations with Adam </a:t>
                      </a:r>
                      <a:r>
                        <a:rPr lang="en-US" sz="1100" b="0" i="0" u="sng" strike="noStrike" dirty="0" err="1">
                          <a:solidFill>
                            <a:srgbClr val="0563C1"/>
                          </a:solidFill>
                          <a:effectLst/>
                          <a:latin typeface="Calibri" panose="020F0502020204030204" pitchFamily="34" charset="0"/>
                          <a:hlinkClick r:id="rId14"/>
                        </a:rPr>
                        <a:t>Geitgey</a:t>
                      </a:r>
                      <a:endParaRPr lang="en-US" sz="1100" b="0" i="0" u="sng" strike="noStrike" dirty="0">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036092"/>
                  </a:ext>
                </a:extLst>
              </a:tr>
            </a:tbl>
          </a:graphicData>
        </a:graphic>
      </p:graphicFrame>
      <p:graphicFrame>
        <p:nvGraphicFramePr>
          <p:cNvPr id="9" name="Table 8">
            <a:extLst>
              <a:ext uri="{FF2B5EF4-FFF2-40B4-BE49-F238E27FC236}">
                <a16:creationId xmlns:a16="http://schemas.microsoft.com/office/drawing/2014/main" id="{B3BEF9A2-5DB8-4DDC-8171-4D229BA804C8}"/>
              </a:ext>
            </a:extLst>
          </p:cNvPr>
          <p:cNvGraphicFramePr>
            <a:graphicFrameLocks noGrp="1"/>
          </p:cNvGraphicFramePr>
          <p:nvPr>
            <p:extLst/>
          </p:nvPr>
        </p:nvGraphicFramePr>
        <p:xfrm>
          <a:off x="6576373" y="1198134"/>
          <a:ext cx="5274699" cy="2774565"/>
        </p:xfrm>
        <a:graphic>
          <a:graphicData uri="http://schemas.openxmlformats.org/drawingml/2006/table">
            <a:tbl>
              <a:tblPr/>
              <a:tblGrid>
                <a:gridCol w="5274699">
                  <a:extLst>
                    <a:ext uri="{9D8B030D-6E8A-4147-A177-3AD203B41FA5}">
                      <a16:colId xmlns:a16="http://schemas.microsoft.com/office/drawing/2014/main" val="831844759"/>
                    </a:ext>
                  </a:extLst>
                </a:gridCol>
              </a:tblGrid>
              <a:tr h="212472">
                <a:tc>
                  <a:txBody>
                    <a:bodyPr/>
                    <a:lstStyle/>
                    <a:p>
                      <a:pPr algn="l" rtl="0" fontAlgn="b"/>
                      <a:r>
                        <a:rPr lang="en-US" sz="1600" b="0" i="0" u="none" strike="noStrike" dirty="0">
                          <a:solidFill>
                            <a:srgbClr val="000000"/>
                          </a:solidFill>
                          <a:effectLst/>
                          <a:latin typeface="Calibri" panose="020F0502020204030204" pitchFamily="34" charset="0"/>
                        </a:rPr>
                        <a:t>Advanced Topics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670719210"/>
                  </a:ext>
                </a:extLst>
              </a:tr>
              <a:tr h="398385">
                <a:tc>
                  <a:txBody>
                    <a:bodyPr/>
                    <a:lstStyle/>
                    <a:p>
                      <a:pPr algn="l" rtl="0" fontAlgn="b"/>
                      <a:r>
                        <a:rPr lang="en-US" sz="1100" b="0" i="0" u="sng" strike="noStrike">
                          <a:solidFill>
                            <a:srgbClr val="0563C1"/>
                          </a:solidFill>
                          <a:effectLst/>
                          <a:latin typeface="Calibri" panose="020F0502020204030204" pitchFamily="34" charset="0"/>
                          <a:hlinkClick r:id="rId15"/>
                        </a:rPr>
                        <a:t>Neural Networks and Convolutional Neural Networks Essential Training with Jonathan Fernandes</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213546"/>
                  </a:ext>
                </a:extLst>
              </a:tr>
              <a:tr h="212472">
                <a:tc>
                  <a:txBody>
                    <a:bodyPr/>
                    <a:lstStyle/>
                    <a:p>
                      <a:pPr algn="l" rtl="0" fontAlgn="b"/>
                      <a:r>
                        <a:rPr lang="en-US" sz="1100" b="0" i="0" u="sng" strike="noStrike">
                          <a:solidFill>
                            <a:srgbClr val="0563C1"/>
                          </a:solidFill>
                          <a:effectLst/>
                          <a:latin typeface="Calibri" panose="020F0502020204030204" pitchFamily="34" charset="0"/>
                        </a:rPr>
                        <a:t>Building and Deploying Deep Learning Applications with TensorFlow with Adam Geitgey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7508364"/>
                  </a:ext>
                </a:extLst>
              </a:tr>
              <a:tr h="212472">
                <a:tc>
                  <a:txBody>
                    <a:bodyPr/>
                    <a:lstStyle/>
                    <a:p>
                      <a:pPr algn="l" rtl="0" fontAlgn="b"/>
                      <a:r>
                        <a:rPr lang="en-US" sz="1100" b="0" i="0" u="sng" strike="noStrike">
                          <a:solidFill>
                            <a:srgbClr val="0563C1"/>
                          </a:solidFill>
                          <a:effectLst/>
                          <a:latin typeface="Calibri" panose="020F0502020204030204" pitchFamily="34" charset="0"/>
                          <a:hlinkClick r:id="rId16"/>
                        </a:rPr>
                        <a:t>Building Deep Learning Applications with Keras 2.0 with Adam Geitgey</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7078854"/>
                  </a:ext>
                </a:extLst>
              </a:tr>
              <a:tr h="212472">
                <a:tc>
                  <a:txBody>
                    <a:bodyPr/>
                    <a:lstStyle/>
                    <a:p>
                      <a:pPr algn="l" rtl="0" fontAlgn="b"/>
                      <a:r>
                        <a:rPr lang="en-US" sz="1100" b="0" i="0" u="sng" strike="noStrike">
                          <a:solidFill>
                            <a:srgbClr val="0563C1"/>
                          </a:solidFill>
                          <a:effectLst/>
                          <a:latin typeface="Calibri" panose="020F0502020204030204" pitchFamily="34" charset="0"/>
                        </a:rPr>
                        <a:t>Deep Learning: Face Recognition with Adam Geitgey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1574561"/>
                  </a:ext>
                </a:extLst>
              </a:tr>
              <a:tr h="212472">
                <a:tc>
                  <a:txBody>
                    <a:bodyPr/>
                    <a:lstStyle/>
                    <a:p>
                      <a:pPr algn="l" rtl="0" fontAlgn="b"/>
                      <a:r>
                        <a:rPr lang="en-US" sz="1100" b="0" i="0" u="sng" strike="noStrike">
                          <a:solidFill>
                            <a:srgbClr val="0563C1"/>
                          </a:solidFill>
                          <a:effectLst/>
                          <a:latin typeface="Calibri" panose="020F0502020204030204" pitchFamily="34" charset="0"/>
                        </a:rPr>
                        <a:t>Deep Learning: Image Recognition with Adam Geitgey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6090056"/>
                  </a:ext>
                </a:extLst>
              </a:tr>
              <a:tr h="212472">
                <a:tc>
                  <a:txBody>
                    <a:bodyPr/>
                    <a:lstStyle/>
                    <a:p>
                      <a:pPr algn="l" rtl="0" fontAlgn="b"/>
                      <a:r>
                        <a:rPr lang="en-US" sz="1100" b="0" i="0" u="sng" strike="noStrike">
                          <a:solidFill>
                            <a:srgbClr val="0563C1"/>
                          </a:solidFill>
                          <a:effectLst/>
                          <a:latin typeface="Calibri" panose="020F0502020204030204" pitchFamily="34" charset="0"/>
                          <a:hlinkClick r:id="rId17"/>
                        </a:rPr>
                        <a:t>Deploying Scalable Machine Learning for Data Science with Dan Sullivan</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221783"/>
                  </a:ext>
                </a:extLst>
              </a:tr>
              <a:tr h="212472">
                <a:tc>
                  <a:txBody>
                    <a:bodyPr/>
                    <a:lstStyle/>
                    <a:p>
                      <a:pPr algn="l" rtl="0" fontAlgn="b"/>
                      <a:r>
                        <a:rPr lang="en-US" sz="1100" b="0" i="0" u="sng" strike="noStrike">
                          <a:solidFill>
                            <a:srgbClr val="0563C1"/>
                          </a:solidFill>
                          <a:effectLst/>
                          <a:latin typeface="Calibri" panose="020F0502020204030204" pitchFamily="34" charset="0"/>
                          <a:hlinkClick r:id="rId18"/>
                        </a:rPr>
                        <a:t>Designing for Neural Networks and AI Interfaces with Emmanuel Henri</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175389"/>
                  </a:ext>
                </a:extLst>
              </a:tr>
              <a:tr h="212472">
                <a:tc>
                  <a:txBody>
                    <a:bodyPr/>
                    <a:lstStyle/>
                    <a:p>
                      <a:pPr algn="l" rtl="0" fontAlgn="b"/>
                      <a:r>
                        <a:rPr lang="en-US" sz="1100" b="0" i="0" u="sng" strike="noStrike">
                          <a:solidFill>
                            <a:srgbClr val="0563C1"/>
                          </a:solidFill>
                          <a:effectLst/>
                          <a:latin typeface="Calibri" panose="020F0502020204030204" pitchFamily="34" charset="0"/>
                          <a:hlinkClick r:id="rId19"/>
                        </a:rPr>
                        <a:t>Learning TensorFlow with JavaScript with Emmanuel Henri</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522857"/>
                  </a:ext>
                </a:extLst>
              </a:tr>
              <a:tr h="212472">
                <a:tc>
                  <a:txBody>
                    <a:bodyPr/>
                    <a:lstStyle/>
                    <a:p>
                      <a:pPr algn="l" rtl="0" fontAlgn="b"/>
                      <a:r>
                        <a:rPr lang="en-US" sz="1100" b="0" i="0" u="sng" strike="noStrike">
                          <a:solidFill>
                            <a:srgbClr val="0563C1"/>
                          </a:solidFill>
                          <a:effectLst/>
                          <a:latin typeface="Calibri" panose="020F0502020204030204" pitchFamily="34" charset="0"/>
                          <a:hlinkClick r:id="rId20"/>
                        </a:rPr>
                        <a:t>NLP with Python for Machine Learning Essential Training with Derek Jedamski</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795692"/>
                  </a:ext>
                </a:extLst>
              </a:tr>
              <a:tr h="212472">
                <a:tc>
                  <a:txBody>
                    <a:bodyPr/>
                    <a:lstStyle/>
                    <a:p>
                      <a:pPr algn="l" rtl="0" fontAlgn="b"/>
                      <a:r>
                        <a:rPr lang="en-US" sz="1100" b="0" i="0" u="sng" strike="noStrike">
                          <a:solidFill>
                            <a:srgbClr val="0563C1"/>
                          </a:solidFill>
                          <a:effectLst/>
                          <a:latin typeface="Calibri" panose="020F0502020204030204" pitchFamily="34" charset="0"/>
                          <a:hlinkClick r:id="rId21"/>
                        </a:rPr>
                        <a:t>OpenCV for Python Developers with Patrick W. Crawford</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026550"/>
                  </a:ext>
                </a:extLst>
              </a:tr>
              <a:tr h="212472">
                <a:tc>
                  <a:txBody>
                    <a:bodyPr/>
                    <a:lstStyle/>
                    <a:p>
                      <a:pPr algn="l" rtl="0" fontAlgn="b"/>
                      <a:r>
                        <a:rPr lang="en-US" sz="1100" b="0" i="0" u="sng" strike="noStrike" dirty="0">
                          <a:solidFill>
                            <a:srgbClr val="0563C1"/>
                          </a:solidFill>
                          <a:effectLst/>
                          <a:latin typeface="Calibri" panose="020F0502020204030204" pitchFamily="34" charset="0"/>
                          <a:hlinkClick r:id="rId22"/>
                        </a:rPr>
                        <a:t>Spark for Machine Learning &amp; AI with Dan Sullivan</a:t>
                      </a:r>
                      <a:endParaRPr lang="en-US" sz="1100" b="0" i="0" u="sng" strike="noStrike" dirty="0">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982449"/>
                  </a:ext>
                </a:extLst>
              </a:tr>
            </a:tbl>
          </a:graphicData>
        </a:graphic>
      </p:graphicFrame>
      <p:graphicFrame>
        <p:nvGraphicFramePr>
          <p:cNvPr id="11" name="Table 10">
            <a:extLst>
              <a:ext uri="{FF2B5EF4-FFF2-40B4-BE49-F238E27FC236}">
                <a16:creationId xmlns:a16="http://schemas.microsoft.com/office/drawing/2014/main" id="{094DE1AF-D5DF-48EF-8109-D3123F7BBE54}"/>
              </a:ext>
            </a:extLst>
          </p:cNvPr>
          <p:cNvGraphicFramePr>
            <a:graphicFrameLocks noGrp="1"/>
          </p:cNvGraphicFramePr>
          <p:nvPr>
            <p:extLst/>
          </p:nvPr>
        </p:nvGraphicFramePr>
        <p:xfrm>
          <a:off x="2227902" y="4242080"/>
          <a:ext cx="3390900" cy="1714500"/>
        </p:xfrm>
        <a:graphic>
          <a:graphicData uri="http://schemas.openxmlformats.org/drawingml/2006/table">
            <a:tbl>
              <a:tblPr/>
              <a:tblGrid>
                <a:gridCol w="3390900">
                  <a:extLst>
                    <a:ext uri="{9D8B030D-6E8A-4147-A177-3AD203B41FA5}">
                      <a16:colId xmlns:a16="http://schemas.microsoft.com/office/drawing/2014/main" val="655134382"/>
                    </a:ext>
                  </a:extLst>
                </a:gridCol>
              </a:tblGrid>
              <a:tr h="182880">
                <a:tc>
                  <a:txBody>
                    <a:bodyPr/>
                    <a:lstStyle/>
                    <a:p>
                      <a:pPr algn="l" rtl="0" fontAlgn="b"/>
                      <a:r>
                        <a:rPr lang="en-US" sz="1600" b="0" i="0" u="none" strike="noStrike" dirty="0">
                          <a:solidFill>
                            <a:srgbClr val="000000"/>
                          </a:solidFill>
                          <a:effectLst/>
                          <a:latin typeface="Calibri" panose="020F0502020204030204" pitchFamily="34" charset="0"/>
                        </a:rPr>
                        <a:t>Ramp up on SAP Intelligent Enterprise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3243554"/>
                  </a:ext>
                </a:extLst>
              </a:tr>
              <a:tr h="182880">
                <a:tc>
                  <a:txBody>
                    <a:bodyPr/>
                    <a:lstStyle/>
                    <a:p>
                      <a:pPr algn="l" rtl="0" fontAlgn="ctr"/>
                      <a:r>
                        <a:rPr lang="en-US" sz="1100" b="0" i="0" u="sng" strike="noStrike">
                          <a:solidFill>
                            <a:srgbClr val="0563C1"/>
                          </a:solidFill>
                          <a:effectLst/>
                          <a:latin typeface="Calibri" panose="020F0502020204030204" pitchFamily="34" charset="0"/>
                          <a:hlinkClick r:id="rId23"/>
                        </a:rPr>
                        <a:t>SAP Leonardo - Enabling the Intelligent Enterprise</a:t>
                      </a:r>
                      <a:endParaRPr lang="en-US" sz="1100" b="0" i="0" u="sng" strike="noStrike">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2277167"/>
                  </a:ext>
                </a:extLst>
              </a:tr>
              <a:tr h="365760">
                <a:tc>
                  <a:txBody>
                    <a:bodyPr/>
                    <a:lstStyle/>
                    <a:p>
                      <a:pPr algn="l" rtl="0" fontAlgn="ctr"/>
                      <a:r>
                        <a:rPr lang="en-US" sz="1100" b="0" i="0" u="sng" strike="noStrike">
                          <a:solidFill>
                            <a:srgbClr val="0563C1"/>
                          </a:solidFill>
                          <a:effectLst/>
                          <a:latin typeface="Calibri" panose="020F0502020204030204" pitchFamily="34" charset="0"/>
                          <a:hlinkClick r:id="rId24"/>
                        </a:rPr>
                        <a:t>SAP Leonardo Machine Learning Foundation – An Introduction</a:t>
                      </a:r>
                      <a:endParaRPr lang="en-US" sz="1100" b="0" i="0" u="sng" strike="noStrike">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4030056"/>
                  </a:ext>
                </a:extLst>
              </a:tr>
              <a:tr h="182880">
                <a:tc>
                  <a:txBody>
                    <a:bodyPr/>
                    <a:lstStyle/>
                    <a:p>
                      <a:pPr algn="l" rtl="0" fontAlgn="ctr"/>
                      <a:r>
                        <a:rPr lang="en-US" sz="1100" b="0" i="0" u="sng" strike="noStrike">
                          <a:solidFill>
                            <a:srgbClr val="0563C1"/>
                          </a:solidFill>
                          <a:effectLst/>
                          <a:latin typeface="Calibri" panose="020F0502020204030204" pitchFamily="34" charset="0"/>
                          <a:hlinkClick r:id="rId25"/>
                        </a:rPr>
                        <a:t>Enterprise Machine Learning in a Nutshell (Repeat)</a:t>
                      </a:r>
                      <a:endParaRPr lang="en-US" sz="1100" b="0" i="0" u="sng" strike="noStrike">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012503"/>
                  </a:ext>
                </a:extLst>
              </a:tr>
              <a:tr h="182880">
                <a:tc>
                  <a:txBody>
                    <a:bodyPr/>
                    <a:lstStyle/>
                    <a:p>
                      <a:pPr algn="l" rtl="0" fontAlgn="ctr"/>
                      <a:r>
                        <a:rPr lang="en-US" sz="1100" b="0" i="0" u="sng" strike="noStrike">
                          <a:solidFill>
                            <a:srgbClr val="0563C1"/>
                          </a:solidFill>
                          <a:effectLst/>
                          <a:latin typeface="Calibri" panose="020F0502020204030204" pitchFamily="34" charset="0"/>
                          <a:hlinkClick r:id="rId26"/>
                        </a:rPr>
                        <a:t>Enterprise Deep Learning with TensorFlow</a:t>
                      </a:r>
                      <a:endParaRPr lang="en-US" sz="1100" b="0" i="0" u="sng" strike="noStrike">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6086956"/>
                  </a:ext>
                </a:extLst>
              </a:tr>
              <a:tr h="182880">
                <a:tc>
                  <a:txBody>
                    <a:bodyPr/>
                    <a:lstStyle/>
                    <a:p>
                      <a:pPr algn="l" rtl="0" fontAlgn="ctr"/>
                      <a:r>
                        <a:rPr lang="en-US" sz="1100" b="0" i="0" u="sng" strike="noStrike">
                          <a:solidFill>
                            <a:srgbClr val="0563C1"/>
                          </a:solidFill>
                          <a:effectLst/>
                          <a:latin typeface="Calibri" panose="020F0502020204030204" pitchFamily="34" charset="0"/>
                          <a:hlinkClick r:id="rId27"/>
                        </a:rPr>
                        <a:t>Analytics with SAP Cloud Platform</a:t>
                      </a:r>
                      <a:endParaRPr lang="en-US" sz="1100" b="0" i="0" u="sng" strike="noStrike">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7849915"/>
                  </a:ext>
                </a:extLst>
              </a:tr>
              <a:tr h="182880">
                <a:tc>
                  <a:txBody>
                    <a:bodyPr/>
                    <a:lstStyle/>
                    <a:p>
                      <a:pPr algn="l" rtl="0" fontAlgn="ctr"/>
                      <a:r>
                        <a:rPr lang="en-US" sz="1100" b="0" i="0" u="sng" strike="noStrike">
                          <a:solidFill>
                            <a:srgbClr val="0563C1"/>
                          </a:solidFill>
                          <a:effectLst/>
                          <a:latin typeface="Calibri" panose="020F0502020204030204" pitchFamily="34" charset="0"/>
                          <a:hlinkClick r:id="rId28"/>
                        </a:rPr>
                        <a:t>Text Analytics with SAP HANA Platform</a:t>
                      </a:r>
                      <a:endParaRPr lang="en-US" sz="1100" b="0" i="0" u="sng" strike="noStrike">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988186"/>
                  </a:ext>
                </a:extLst>
              </a:tr>
              <a:tr h="182880">
                <a:tc>
                  <a:txBody>
                    <a:bodyPr/>
                    <a:lstStyle/>
                    <a:p>
                      <a:pPr algn="l" rtl="0" fontAlgn="ctr"/>
                      <a:r>
                        <a:rPr lang="en-US" sz="1100" b="0" i="0" u="sng" strike="noStrike" dirty="0">
                          <a:solidFill>
                            <a:srgbClr val="0563C1"/>
                          </a:solidFill>
                          <a:effectLst/>
                          <a:latin typeface="Calibri" panose="020F0502020204030204" pitchFamily="34" charset="0"/>
                          <a:hlinkClick r:id="rId29"/>
                        </a:rPr>
                        <a:t>SAP Cloud Platform Essentials (Update Q2/2019)</a:t>
                      </a:r>
                      <a:endParaRPr lang="en-US" sz="1100" b="0" i="0" u="sng" strike="noStrike" dirty="0">
                        <a:solidFill>
                          <a:srgbClr val="0563C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6607979"/>
                  </a:ext>
                </a:extLst>
              </a:tr>
            </a:tbl>
          </a:graphicData>
        </a:graphic>
      </p:graphicFrame>
      <p:graphicFrame>
        <p:nvGraphicFramePr>
          <p:cNvPr id="13" name="Table 12">
            <a:extLst>
              <a:ext uri="{FF2B5EF4-FFF2-40B4-BE49-F238E27FC236}">
                <a16:creationId xmlns:a16="http://schemas.microsoft.com/office/drawing/2014/main" id="{BB0037DB-8150-4378-9394-A51DDB5E2E45}"/>
              </a:ext>
            </a:extLst>
          </p:cNvPr>
          <p:cNvGraphicFramePr>
            <a:graphicFrameLocks noGrp="1"/>
          </p:cNvGraphicFramePr>
          <p:nvPr>
            <p:extLst/>
          </p:nvPr>
        </p:nvGraphicFramePr>
        <p:xfrm>
          <a:off x="6292287" y="4231771"/>
          <a:ext cx="4316529" cy="1668726"/>
        </p:xfrm>
        <a:graphic>
          <a:graphicData uri="http://schemas.openxmlformats.org/drawingml/2006/table">
            <a:tbl>
              <a:tblPr/>
              <a:tblGrid>
                <a:gridCol w="4316529">
                  <a:extLst>
                    <a:ext uri="{9D8B030D-6E8A-4147-A177-3AD203B41FA5}">
                      <a16:colId xmlns:a16="http://schemas.microsoft.com/office/drawing/2014/main" val="3444502471"/>
                    </a:ext>
                  </a:extLst>
                </a:gridCol>
              </a:tblGrid>
              <a:tr h="236211">
                <a:tc>
                  <a:txBody>
                    <a:bodyPr/>
                    <a:lstStyle/>
                    <a:p>
                      <a:pPr algn="l" rtl="0" fontAlgn="b"/>
                      <a:r>
                        <a:rPr lang="en-US" sz="1600" b="0" i="0" u="none" strike="noStrike" dirty="0">
                          <a:solidFill>
                            <a:srgbClr val="000000"/>
                          </a:solidFill>
                          <a:effectLst/>
                          <a:latin typeface="Calibri" panose="020F0502020204030204" pitchFamily="34" charset="0"/>
                        </a:rPr>
                        <a:t>How to Deliver Intelligent Enterprise ML Use Cases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773958441"/>
                  </a:ext>
                </a:extLst>
              </a:tr>
              <a:tr h="236211">
                <a:tc>
                  <a:txBody>
                    <a:bodyPr/>
                    <a:lstStyle/>
                    <a:p>
                      <a:pPr algn="l" rtl="0" fontAlgn="b"/>
                      <a:r>
                        <a:rPr lang="en-US" sz="1100" b="0" i="0" u="sng" strike="noStrike" dirty="0">
                          <a:solidFill>
                            <a:srgbClr val="0563C1"/>
                          </a:solidFill>
                          <a:effectLst/>
                          <a:latin typeface="Calibri" panose="020F0502020204030204" pitchFamily="34" charset="0"/>
                          <a:hlinkClick r:id="rId30"/>
                        </a:rPr>
                        <a:t>Leonardo Machine Learning Foundation </a:t>
                      </a:r>
                      <a:endParaRPr lang="en-US" sz="1100" b="0" i="0" u="sng" strike="noStrike" dirty="0">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285566"/>
                  </a:ext>
                </a:extLst>
              </a:tr>
              <a:tr h="236211">
                <a:tc>
                  <a:txBody>
                    <a:bodyPr/>
                    <a:lstStyle/>
                    <a:p>
                      <a:pPr algn="l" rtl="0" fontAlgn="b"/>
                      <a:r>
                        <a:rPr lang="en-US" sz="1100" b="0" i="0" u="sng" strike="noStrike">
                          <a:solidFill>
                            <a:srgbClr val="0563C1"/>
                          </a:solidFill>
                          <a:effectLst/>
                          <a:latin typeface="Calibri" panose="020F0502020204030204" pitchFamily="34" charset="0"/>
                          <a:hlinkClick r:id="rId31"/>
                        </a:rPr>
                        <a:t>The Intelligent ERP Program</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3552458"/>
                  </a:ext>
                </a:extLst>
              </a:tr>
              <a:tr h="236211">
                <a:tc>
                  <a:txBody>
                    <a:bodyPr/>
                    <a:lstStyle/>
                    <a:p>
                      <a:pPr algn="l" rtl="0" fontAlgn="b"/>
                      <a:r>
                        <a:rPr lang="en-US" sz="1100" b="0" i="0" u="sng" strike="noStrike">
                          <a:solidFill>
                            <a:srgbClr val="0563C1"/>
                          </a:solidFill>
                          <a:effectLst/>
                          <a:latin typeface="Calibri" panose="020F0502020204030204" pitchFamily="34" charset="0"/>
                          <a:hlinkClick r:id="rId32"/>
                        </a:rPr>
                        <a:t>Innovation Information Sessions</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0406593"/>
                  </a:ext>
                </a:extLst>
              </a:tr>
              <a:tr h="236211">
                <a:tc>
                  <a:txBody>
                    <a:bodyPr/>
                    <a:lstStyle/>
                    <a:p>
                      <a:pPr algn="l" rtl="0" fontAlgn="b"/>
                      <a:r>
                        <a:rPr lang="en-US" sz="1100" b="0" i="0" u="sng" strike="noStrike">
                          <a:solidFill>
                            <a:srgbClr val="0563C1"/>
                          </a:solidFill>
                          <a:effectLst/>
                          <a:latin typeface="Calibri" panose="020F0502020204030204" pitchFamily="34" charset="0"/>
                          <a:hlinkClick r:id="rId33"/>
                        </a:rPr>
                        <a:t>Cloud Curriculum for Development</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711856"/>
                  </a:ext>
                </a:extLst>
              </a:tr>
              <a:tr h="236211">
                <a:tc>
                  <a:txBody>
                    <a:bodyPr/>
                    <a:lstStyle/>
                    <a:p>
                      <a:pPr algn="l" rtl="0" fontAlgn="b"/>
                      <a:r>
                        <a:rPr lang="en-US" sz="1100" b="0" i="0" u="sng" strike="noStrike">
                          <a:solidFill>
                            <a:srgbClr val="0563C1"/>
                          </a:solidFill>
                          <a:effectLst/>
                          <a:latin typeface="Calibri" panose="020F0502020204030204" pitchFamily="34" charset="0"/>
                          <a:hlinkClick r:id="rId34"/>
                        </a:rPr>
                        <a:t>Phoenix Initiative</a:t>
                      </a:r>
                      <a:endParaRPr lang="en-US" sz="1100" b="0" i="0" u="sng" strike="noStrike">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6353540"/>
                  </a:ext>
                </a:extLst>
              </a:tr>
              <a:tr h="236211">
                <a:tc>
                  <a:txBody>
                    <a:bodyPr/>
                    <a:lstStyle/>
                    <a:p>
                      <a:pPr algn="l" rtl="0" fontAlgn="b"/>
                      <a:r>
                        <a:rPr lang="en-US" sz="1100" b="0" i="0" u="sng" strike="noStrike" dirty="0">
                          <a:solidFill>
                            <a:srgbClr val="0563C1"/>
                          </a:solidFill>
                          <a:effectLst/>
                          <a:latin typeface="Calibri" panose="020F0502020204030204" pitchFamily="34" charset="0"/>
                        </a:rPr>
                        <a:t>S/4HANA PM Machine Learning </a:t>
                      </a:r>
                      <a:r>
                        <a:rPr lang="en-US" sz="1100" b="0" i="0" u="sng" strike="noStrike" dirty="0" err="1">
                          <a:solidFill>
                            <a:srgbClr val="0563C1"/>
                          </a:solidFill>
                          <a:effectLst/>
                          <a:latin typeface="Calibri" panose="020F0502020204030204" pitchFamily="34" charset="0"/>
                        </a:rPr>
                        <a:t>CoE</a:t>
                      </a:r>
                      <a:endParaRPr lang="en-US" sz="1100" b="0" i="0" u="sng" strike="noStrike" dirty="0">
                        <a:solidFill>
                          <a:srgbClr val="0563C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263991"/>
                  </a:ext>
                </a:extLst>
              </a:tr>
            </a:tbl>
          </a:graphicData>
        </a:graphic>
      </p:graphicFrame>
    </p:spTree>
    <p:extLst>
      <p:ext uri="{BB962C8B-B14F-4D97-AF65-F5344CB8AC3E}">
        <p14:creationId xmlns:p14="http://schemas.microsoft.com/office/powerpoint/2010/main" val="152789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D6D8A-34E4-4F11-B1A1-85228885ED78}"/>
              </a:ext>
            </a:extLst>
          </p:cNvPr>
          <p:cNvPicPr>
            <a:picLocks noChangeAspect="1"/>
          </p:cNvPicPr>
          <p:nvPr/>
        </p:nvPicPr>
        <p:blipFill>
          <a:blip r:embed="rId2"/>
          <a:stretch>
            <a:fillRect/>
          </a:stretch>
        </p:blipFill>
        <p:spPr>
          <a:xfrm>
            <a:off x="1119672" y="958281"/>
            <a:ext cx="9764225" cy="5473513"/>
          </a:xfrm>
          <a:prstGeom prst="rect">
            <a:avLst/>
          </a:prstGeom>
        </p:spPr>
      </p:pic>
      <p:sp>
        <p:nvSpPr>
          <p:cNvPr id="4" name="Arrow: Right 3">
            <a:hlinkClick r:id="rId3" action="ppaction://hlinksldjump"/>
            <a:extLst>
              <a:ext uri="{FF2B5EF4-FFF2-40B4-BE49-F238E27FC236}">
                <a16:creationId xmlns:a16="http://schemas.microsoft.com/office/drawing/2014/main" id="{BEE24B47-708F-4235-9A47-24D1426DDCC4}"/>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itle 1">
            <a:extLst>
              <a:ext uri="{FF2B5EF4-FFF2-40B4-BE49-F238E27FC236}">
                <a16:creationId xmlns:a16="http://schemas.microsoft.com/office/drawing/2014/main" id="{B61FA952-3855-42BB-9603-1B6DDB85A72F}"/>
              </a:ext>
            </a:extLst>
          </p:cNvPr>
          <p:cNvSpPr>
            <a:spLocks noGrp="1"/>
          </p:cNvSpPr>
          <p:nvPr>
            <p:ph type="title"/>
          </p:nvPr>
        </p:nvSpPr>
        <p:spPr>
          <a:xfrm>
            <a:off x="504001" y="504000"/>
            <a:ext cx="3368203" cy="369332"/>
          </a:xfrm>
        </p:spPr>
        <p:txBody>
          <a:bodyPr/>
          <a:lstStyle/>
          <a:p>
            <a:r>
              <a:rPr lang="en-US" dirty="0"/>
              <a:t>Available Resources –</a:t>
            </a:r>
          </a:p>
        </p:txBody>
      </p:sp>
      <p:sp>
        <p:nvSpPr>
          <p:cNvPr id="8" name="Title 1">
            <a:extLst>
              <a:ext uri="{FF2B5EF4-FFF2-40B4-BE49-F238E27FC236}">
                <a16:creationId xmlns:a16="http://schemas.microsoft.com/office/drawing/2014/main" id="{B2F1874E-C798-4AE3-BA88-5F474822D012}"/>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4"/>
              </a:rPr>
              <a:t>IRPA</a:t>
            </a:r>
            <a:endParaRPr lang="en-US" dirty="0"/>
          </a:p>
        </p:txBody>
      </p:sp>
    </p:spTree>
    <p:extLst>
      <p:ext uri="{BB962C8B-B14F-4D97-AF65-F5344CB8AC3E}">
        <p14:creationId xmlns:p14="http://schemas.microsoft.com/office/powerpoint/2010/main" val="289100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D9873-FE3A-4139-B243-231D6BCF698D}"/>
              </a:ext>
            </a:extLst>
          </p:cNvPr>
          <p:cNvPicPr>
            <a:picLocks noChangeAspect="1"/>
          </p:cNvPicPr>
          <p:nvPr/>
        </p:nvPicPr>
        <p:blipFill>
          <a:blip r:embed="rId2"/>
          <a:stretch>
            <a:fillRect/>
          </a:stretch>
        </p:blipFill>
        <p:spPr>
          <a:xfrm>
            <a:off x="504001" y="983278"/>
            <a:ext cx="10804913" cy="5528095"/>
          </a:xfrm>
          <a:prstGeom prst="rect">
            <a:avLst/>
          </a:prstGeom>
        </p:spPr>
      </p:pic>
      <p:sp>
        <p:nvSpPr>
          <p:cNvPr id="4" name="Arrow: Right 3">
            <a:hlinkClick r:id="rId3" action="ppaction://hlinksldjump"/>
            <a:extLst>
              <a:ext uri="{FF2B5EF4-FFF2-40B4-BE49-F238E27FC236}">
                <a16:creationId xmlns:a16="http://schemas.microsoft.com/office/drawing/2014/main" id="{99EB98CA-A101-4B52-AA35-CD40CB32D15C}"/>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itle 1">
            <a:extLst>
              <a:ext uri="{FF2B5EF4-FFF2-40B4-BE49-F238E27FC236}">
                <a16:creationId xmlns:a16="http://schemas.microsoft.com/office/drawing/2014/main" id="{151C14EB-7B24-4A7C-8271-1D35D9CEB8EF}"/>
              </a:ext>
            </a:extLst>
          </p:cNvPr>
          <p:cNvSpPr>
            <a:spLocks noGrp="1"/>
          </p:cNvSpPr>
          <p:nvPr>
            <p:ph type="title"/>
          </p:nvPr>
        </p:nvSpPr>
        <p:spPr>
          <a:xfrm>
            <a:off x="504001" y="504000"/>
            <a:ext cx="3368203" cy="369332"/>
          </a:xfrm>
        </p:spPr>
        <p:txBody>
          <a:bodyPr/>
          <a:lstStyle/>
          <a:p>
            <a:r>
              <a:rPr lang="en-US" dirty="0"/>
              <a:t>Available Resources –</a:t>
            </a:r>
          </a:p>
        </p:txBody>
      </p:sp>
      <p:sp>
        <p:nvSpPr>
          <p:cNvPr id="8" name="Title 1">
            <a:extLst>
              <a:ext uri="{FF2B5EF4-FFF2-40B4-BE49-F238E27FC236}">
                <a16:creationId xmlns:a16="http://schemas.microsoft.com/office/drawing/2014/main" id="{570F9722-03D9-4795-9012-A996A9E853FB}"/>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4"/>
              </a:rPr>
              <a:t>ODIN</a:t>
            </a:r>
            <a:endParaRPr lang="en-US" dirty="0"/>
          </a:p>
        </p:txBody>
      </p:sp>
    </p:spTree>
    <p:extLst>
      <p:ext uri="{BB962C8B-B14F-4D97-AF65-F5344CB8AC3E}">
        <p14:creationId xmlns:p14="http://schemas.microsoft.com/office/powerpoint/2010/main" val="2527921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BEBF1-A341-466E-B097-F045C26071C6}"/>
              </a:ext>
            </a:extLst>
          </p:cNvPr>
          <p:cNvPicPr>
            <a:picLocks noChangeAspect="1"/>
          </p:cNvPicPr>
          <p:nvPr/>
        </p:nvPicPr>
        <p:blipFill>
          <a:blip r:embed="rId2"/>
          <a:stretch>
            <a:fillRect/>
          </a:stretch>
        </p:blipFill>
        <p:spPr>
          <a:xfrm>
            <a:off x="1823806" y="994630"/>
            <a:ext cx="8546866" cy="5278159"/>
          </a:xfrm>
          <a:prstGeom prst="rect">
            <a:avLst/>
          </a:prstGeom>
        </p:spPr>
      </p:pic>
      <p:sp>
        <p:nvSpPr>
          <p:cNvPr id="4" name="Arrow: Right 3">
            <a:hlinkClick r:id="rId3" action="ppaction://hlinksldjump"/>
            <a:extLst>
              <a:ext uri="{FF2B5EF4-FFF2-40B4-BE49-F238E27FC236}">
                <a16:creationId xmlns:a16="http://schemas.microsoft.com/office/drawing/2014/main" id="{DB36BCF0-6933-4FF0-9999-A34A1A2A76D5}"/>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itle 1">
            <a:extLst>
              <a:ext uri="{FF2B5EF4-FFF2-40B4-BE49-F238E27FC236}">
                <a16:creationId xmlns:a16="http://schemas.microsoft.com/office/drawing/2014/main" id="{33290FF9-5D1D-432F-B25F-58A9E6ECC9B2}"/>
              </a:ext>
            </a:extLst>
          </p:cNvPr>
          <p:cNvSpPr>
            <a:spLocks noGrp="1"/>
          </p:cNvSpPr>
          <p:nvPr>
            <p:ph type="title"/>
          </p:nvPr>
        </p:nvSpPr>
        <p:spPr>
          <a:xfrm>
            <a:off x="504001" y="504000"/>
            <a:ext cx="3368203" cy="369332"/>
          </a:xfrm>
        </p:spPr>
        <p:txBody>
          <a:bodyPr/>
          <a:lstStyle/>
          <a:p>
            <a:r>
              <a:rPr lang="en-US" dirty="0"/>
              <a:t>Available Resources –</a:t>
            </a:r>
          </a:p>
        </p:txBody>
      </p:sp>
      <p:sp>
        <p:nvSpPr>
          <p:cNvPr id="8" name="Title 1">
            <a:extLst>
              <a:ext uri="{FF2B5EF4-FFF2-40B4-BE49-F238E27FC236}">
                <a16:creationId xmlns:a16="http://schemas.microsoft.com/office/drawing/2014/main" id="{153374AD-6A41-4835-9DB5-ADAE1AEEC6C4}"/>
              </a:ext>
            </a:extLst>
          </p:cNvPr>
          <p:cNvSpPr txBox="1">
            <a:spLocks/>
          </p:cNvSpPr>
          <p:nvPr/>
        </p:nvSpPr>
        <p:spPr bwMode="black">
          <a:xfrm>
            <a:off x="3836097" y="495414"/>
            <a:ext cx="5690458"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4"/>
              </a:rPr>
              <a:t>Intelligent ERP Program Enablement</a:t>
            </a:r>
            <a:endParaRPr lang="en-US" dirty="0"/>
          </a:p>
        </p:txBody>
      </p:sp>
    </p:spTree>
    <p:extLst>
      <p:ext uri="{BB962C8B-B14F-4D97-AF65-F5344CB8AC3E}">
        <p14:creationId xmlns:p14="http://schemas.microsoft.com/office/powerpoint/2010/main" val="354748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6E9DD-E53D-4B5B-BC9A-0A362422AB84}"/>
              </a:ext>
            </a:extLst>
          </p:cNvPr>
          <p:cNvPicPr>
            <a:picLocks noChangeAspect="1"/>
          </p:cNvPicPr>
          <p:nvPr/>
        </p:nvPicPr>
        <p:blipFill>
          <a:blip r:embed="rId2"/>
          <a:stretch>
            <a:fillRect/>
          </a:stretch>
        </p:blipFill>
        <p:spPr>
          <a:xfrm>
            <a:off x="504001" y="975244"/>
            <a:ext cx="10506075" cy="5467350"/>
          </a:xfrm>
          <a:prstGeom prst="rect">
            <a:avLst/>
          </a:prstGeom>
        </p:spPr>
      </p:pic>
      <p:sp>
        <p:nvSpPr>
          <p:cNvPr id="4" name="Arrow: Right 3">
            <a:hlinkClick r:id="rId3" action="ppaction://hlinksldjump"/>
            <a:extLst>
              <a:ext uri="{FF2B5EF4-FFF2-40B4-BE49-F238E27FC236}">
                <a16:creationId xmlns:a16="http://schemas.microsoft.com/office/drawing/2014/main" id="{71AEB29D-BF81-4FD4-B158-0EF73BFF6140}"/>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itle 1">
            <a:extLst>
              <a:ext uri="{FF2B5EF4-FFF2-40B4-BE49-F238E27FC236}">
                <a16:creationId xmlns:a16="http://schemas.microsoft.com/office/drawing/2014/main" id="{73B6AF1E-9A76-45F8-B593-A2779D50DC25}"/>
              </a:ext>
            </a:extLst>
          </p:cNvPr>
          <p:cNvSpPr>
            <a:spLocks noGrp="1"/>
          </p:cNvSpPr>
          <p:nvPr>
            <p:ph type="title"/>
          </p:nvPr>
        </p:nvSpPr>
        <p:spPr>
          <a:xfrm>
            <a:off x="504001" y="504000"/>
            <a:ext cx="3368203" cy="369332"/>
          </a:xfrm>
        </p:spPr>
        <p:txBody>
          <a:bodyPr/>
          <a:lstStyle/>
          <a:p>
            <a:r>
              <a:rPr lang="en-US" dirty="0"/>
              <a:t>Available Resources –</a:t>
            </a:r>
          </a:p>
        </p:txBody>
      </p:sp>
      <p:sp>
        <p:nvSpPr>
          <p:cNvPr id="8" name="Title 1">
            <a:extLst>
              <a:ext uri="{FF2B5EF4-FFF2-40B4-BE49-F238E27FC236}">
                <a16:creationId xmlns:a16="http://schemas.microsoft.com/office/drawing/2014/main" id="{BF443C5F-A154-46E2-9307-14DB561444A7}"/>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4"/>
              </a:rPr>
              <a:t>IIS</a:t>
            </a:r>
            <a:endParaRPr lang="en-US" dirty="0"/>
          </a:p>
        </p:txBody>
      </p:sp>
    </p:spTree>
    <p:extLst>
      <p:ext uri="{BB962C8B-B14F-4D97-AF65-F5344CB8AC3E}">
        <p14:creationId xmlns:p14="http://schemas.microsoft.com/office/powerpoint/2010/main" val="428926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36137-9791-4CB2-9233-E70CAC6D263F}"/>
              </a:ext>
            </a:extLst>
          </p:cNvPr>
          <p:cNvPicPr>
            <a:picLocks noChangeAspect="1"/>
          </p:cNvPicPr>
          <p:nvPr/>
        </p:nvPicPr>
        <p:blipFill>
          <a:blip r:embed="rId2"/>
          <a:stretch>
            <a:fillRect/>
          </a:stretch>
        </p:blipFill>
        <p:spPr>
          <a:xfrm>
            <a:off x="1819468" y="870133"/>
            <a:ext cx="8444205" cy="5527253"/>
          </a:xfrm>
          <a:prstGeom prst="rect">
            <a:avLst/>
          </a:prstGeom>
        </p:spPr>
      </p:pic>
      <p:sp>
        <p:nvSpPr>
          <p:cNvPr id="4" name="Arrow: Right 3">
            <a:hlinkClick r:id="rId3" action="ppaction://hlinksldjump"/>
            <a:extLst>
              <a:ext uri="{FF2B5EF4-FFF2-40B4-BE49-F238E27FC236}">
                <a16:creationId xmlns:a16="http://schemas.microsoft.com/office/drawing/2014/main" id="{62D78392-C06F-4938-9B90-E057E9927798}"/>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itle 1">
            <a:extLst>
              <a:ext uri="{FF2B5EF4-FFF2-40B4-BE49-F238E27FC236}">
                <a16:creationId xmlns:a16="http://schemas.microsoft.com/office/drawing/2014/main" id="{62E5E476-97C2-447C-9EEF-DCB9F8057E96}"/>
              </a:ext>
            </a:extLst>
          </p:cNvPr>
          <p:cNvSpPr>
            <a:spLocks noGrp="1"/>
          </p:cNvSpPr>
          <p:nvPr>
            <p:ph type="title"/>
          </p:nvPr>
        </p:nvSpPr>
        <p:spPr>
          <a:xfrm>
            <a:off x="504001" y="504000"/>
            <a:ext cx="3368203" cy="369332"/>
          </a:xfrm>
        </p:spPr>
        <p:txBody>
          <a:bodyPr/>
          <a:lstStyle/>
          <a:p>
            <a:r>
              <a:rPr lang="en-US" dirty="0"/>
              <a:t>Available Resources –</a:t>
            </a:r>
          </a:p>
        </p:txBody>
      </p:sp>
      <p:sp>
        <p:nvSpPr>
          <p:cNvPr id="11" name="Title 1">
            <a:extLst>
              <a:ext uri="{FF2B5EF4-FFF2-40B4-BE49-F238E27FC236}">
                <a16:creationId xmlns:a16="http://schemas.microsoft.com/office/drawing/2014/main" id="{BB2550C8-0C88-4769-88C2-698894F00E19}"/>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err="1">
                <a:hlinkClick r:id="rId4"/>
              </a:rPr>
              <a:t>openSAP</a:t>
            </a:r>
            <a:endParaRPr lang="en-US" dirty="0"/>
          </a:p>
        </p:txBody>
      </p:sp>
    </p:spTree>
    <p:extLst>
      <p:ext uri="{BB962C8B-B14F-4D97-AF65-F5344CB8AC3E}">
        <p14:creationId xmlns:p14="http://schemas.microsoft.com/office/powerpoint/2010/main" val="12241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B0DB-0B92-4628-9EB9-A22B6FABA8F6}"/>
              </a:ext>
            </a:extLst>
          </p:cNvPr>
          <p:cNvSpPr>
            <a:spLocks noGrp="1"/>
          </p:cNvSpPr>
          <p:nvPr>
            <p:ph type="title"/>
          </p:nvPr>
        </p:nvSpPr>
        <p:spPr/>
        <p:txBody>
          <a:bodyPr/>
          <a:lstStyle/>
          <a:p>
            <a:r>
              <a:rPr lang="en-US" dirty="0"/>
              <a:t>Faster Upskilling – Customized Learning Paths</a:t>
            </a:r>
          </a:p>
        </p:txBody>
      </p:sp>
      <p:sp>
        <p:nvSpPr>
          <p:cNvPr id="3" name="TextBox 2">
            <a:extLst>
              <a:ext uri="{FF2B5EF4-FFF2-40B4-BE49-F238E27FC236}">
                <a16:creationId xmlns:a16="http://schemas.microsoft.com/office/drawing/2014/main" id="{50842D11-BC5D-419F-BE22-8C88A31AD338}"/>
              </a:ext>
            </a:extLst>
          </p:cNvPr>
          <p:cNvSpPr txBox="1"/>
          <p:nvPr/>
        </p:nvSpPr>
        <p:spPr>
          <a:xfrm>
            <a:off x="504001" y="1268962"/>
            <a:ext cx="11186476" cy="152349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Current State:</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Increasing need of upskilling in organization due to rapid changes in technology</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Main questions – What to learn, proficiency level, what next?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“Jack of All Trades” or “Master of One”?</a:t>
            </a:r>
          </a:p>
        </p:txBody>
      </p:sp>
      <p:pic>
        <p:nvPicPr>
          <p:cNvPr id="5" name="Picture 4">
            <a:extLst>
              <a:ext uri="{FF2B5EF4-FFF2-40B4-BE49-F238E27FC236}">
                <a16:creationId xmlns:a16="http://schemas.microsoft.com/office/drawing/2014/main" id="{95FD33D4-984E-4295-8578-591C4F651CA5}"/>
              </a:ext>
            </a:extLst>
          </p:cNvPr>
          <p:cNvPicPr>
            <a:picLocks noChangeAspect="1"/>
          </p:cNvPicPr>
          <p:nvPr/>
        </p:nvPicPr>
        <p:blipFill>
          <a:blip r:embed="rId2"/>
          <a:stretch>
            <a:fillRect/>
          </a:stretch>
        </p:blipFill>
        <p:spPr>
          <a:xfrm>
            <a:off x="3025774" y="2986159"/>
            <a:ext cx="6143625" cy="3450839"/>
          </a:xfrm>
          <a:prstGeom prst="rect">
            <a:avLst/>
          </a:prstGeom>
        </p:spPr>
      </p:pic>
      <p:sp>
        <p:nvSpPr>
          <p:cNvPr id="7" name="Arrow: Right 6">
            <a:hlinkClick r:id="rId3" action="ppaction://hlinksldjump"/>
            <a:extLst>
              <a:ext uri="{FF2B5EF4-FFF2-40B4-BE49-F238E27FC236}">
                <a16:creationId xmlns:a16="http://schemas.microsoft.com/office/drawing/2014/main" id="{E56041DC-8E2B-4617-8BEA-8914D4478C24}"/>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203784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6363-C693-4669-816B-BA25F5B8F4F4}"/>
              </a:ext>
            </a:extLst>
          </p:cNvPr>
          <p:cNvSpPr>
            <a:spLocks noGrp="1"/>
          </p:cNvSpPr>
          <p:nvPr>
            <p:ph type="title"/>
          </p:nvPr>
        </p:nvSpPr>
        <p:spPr/>
        <p:txBody>
          <a:bodyPr/>
          <a:lstStyle/>
          <a:p>
            <a:r>
              <a:rPr lang="en-US" dirty="0"/>
              <a:t>Available Resources – </a:t>
            </a:r>
            <a:r>
              <a:rPr lang="en-US" dirty="0">
                <a:hlinkClick r:id="rId2"/>
              </a:rPr>
              <a:t>SAP </a:t>
            </a:r>
            <a:r>
              <a:rPr lang="en-US" dirty="0" err="1">
                <a:hlinkClick r:id="rId2"/>
              </a:rPr>
              <a:t>devX</a:t>
            </a:r>
            <a:endParaRPr lang="en-US" dirty="0"/>
          </a:p>
        </p:txBody>
      </p:sp>
      <p:pic>
        <p:nvPicPr>
          <p:cNvPr id="4" name="Picture 3">
            <a:extLst>
              <a:ext uri="{FF2B5EF4-FFF2-40B4-BE49-F238E27FC236}">
                <a16:creationId xmlns:a16="http://schemas.microsoft.com/office/drawing/2014/main" id="{C970A426-EAAA-4324-AE1B-558E95584C86}"/>
              </a:ext>
            </a:extLst>
          </p:cNvPr>
          <p:cNvPicPr>
            <a:picLocks noChangeAspect="1"/>
          </p:cNvPicPr>
          <p:nvPr/>
        </p:nvPicPr>
        <p:blipFill>
          <a:blip r:embed="rId3"/>
          <a:stretch>
            <a:fillRect/>
          </a:stretch>
        </p:blipFill>
        <p:spPr>
          <a:xfrm>
            <a:off x="504001" y="994624"/>
            <a:ext cx="11256688" cy="5620779"/>
          </a:xfrm>
          <a:prstGeom prst="rect">
            <a:avLst/>
          </a:prstGeom>
        </p:spPr>
      </p:pic>
    </p:spTree>
    <p:extLst>
      <p:ext uri="{BB962C8B-B14F-4D97-AF65-F5344CB8AC3E}">
        <p14:creationId xmlns:p14="http://schemas.microsoft.com/office/powerpoint/2010/main" val="178124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C141-7A4B-449D-B5BA-7A0169F4D14F}"/>
              </a:ext>
            </a:extLst>
          </p:cNvPr>
          <p:cNvSpPr>
            <a:spLocks noGrp="1"/>
          </p:cNvSpPr>
          <p:nvPr>
            <p:ph type="title"/>
          </p:nvPr>
        </p:nvSpPr>
        <p:spPr/>
        <p:txBody>
          <a:bodyPr/>
          <a:lstStyle/>
          <a:p>
            <a:r>
              <a:rPr lang="en-US" dirty="0"/>
              <a:t>Available Resources – </a:t>
            </a:r>
            <a:r>
              <a:rPr lang="en-US" dirty="0">
                <a:hlinkClick r:id="rId2"/>
              </a:rPr>
              <a:t>developers.sap.com tutorials</a:t>
            </a:r>
            <a:endParaRPr lang="en-US" dirty="0"/>
          </a:p>
        </p:txBody>
      </p:sp>
      <p:pic>
        <p:nvPicPr>
          <p:cNvPr id="3" name="Picture 2">
            <a:extLst>
              <a:ext uri="{FF2B5EF4-FFF2-40B4-BE49-F238E27FC236}">
                <a16:creationId xmlns:a16="http://schemas.microsoft.com/office/drawing/2014/main" id="{BDCC53CA-281D-41A9-B858-978E3049761E}"/>
              </a:ext>
            </a:extLst>
          </p:cNvPr>
          <p:cNvPicPr>
            <a:picLocks noChangeAspect="1"/>
          </p:cNvPicPr>
          <p:nvPr/>
        </p:nvPicPr>
        <p:blipFill>
          <a:blip r:embed="rId3"/>
          <a:stretch>
            <a:fillRect/>
          </a:stretch>
        </p:blipFill>
        <p:spPr>
          <a:xfrm>
            <a:off x="504001" y="1029130"/>
            <a:ext cx="11186476" cy="5480542"/>
          </a:xfrm>
          <a:prstGeom prst="rect">
            <a:avLst/>
          </a:prstGeom>
        </p:spPr>
      </p:pic>
    </p:spTree>
    <p:extLst>
      <p:ext uri="{BB962C8B-B14F-4D97-AF65-F5344CB8AC3E}">
        <p14:creationId xmlns:p14="http://schemas.microsoft.com/office/powerpoint/2010/main" val="4050409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C6F3262-AB8D-4428-AF59-1C969417AD62}"/>
              </a:ext>
            </a:extLst>
          </p:cNvPr>
          <p:cNvGraphicFramePr>
            <a:graphicFrameLocks noGrp="1"/>
          </p:cNvGraphicFramePr>
          <p:nvPr>
            <p:extLst>
              <p:ext uri="{D42A27DB-BD31-4B8C-83A1-F6EECF244321}">
                <p14:modId xmlns:p14="http://schemas.microsoft.com/office/powerpoint/2010/main" val="605899034"/>
              </p:ext>
            </p:extLst>
          </p:nvPr>
        </p:nvGraphicFramePr>
        <p:xfrm>
          <a:off x="506127" y="1111100"/>
          <a:ext cx="10900781" cy="5239545"/>
        </p:xfrm>
        <a:graphic>
          <a:graphicData uri="http://schemas.openxmlformats.org/drawingml/2006/table">
            <a:tbl>
              <a:tblPr firstRow="1" bandRow="1">
                <a:tableStyleId>{5940675A-B579-460E-94D1-54222C63F5DA}</a:tableStyleId>
              </a:tblPr>
              <a:tblGrid>
                <a:gridCol w="574624">
                  <a:extLst>
                    <a:ext uri="{9D8B030D-6E8A-4147-A177-3AD203B41FA5}">
                      <a16:colId xmlns:a16="http://schemas.microsoft.com/office/drawing/2014/main" val="3298923483"/>
                    </a:ext>
                  </a:extLst>
                </a:gridCol>
                <a:gridCol w="1967980">
                  <a:extLst>
                    <a:ext uri="{9D8B030D-6E8A-4147-A177-3AD203B41FA5}">
                      <a16:colId xmlns:a16="http://schemas.microsoft.com/office/drawing/2014/main" val="4173236890"/>
                    </a:ext>
                  </a:extLst>
                </a:gridCol>
                <a:gridCol w="6482033">
                  <a:extLst>
                    <a:ext uri="{9D8B030D-6E8A-4147-A177-3AD203B41FA5}">
                      <a16:colId xmlns:a16="http://schemas.microsoft.com/office/drawing/2014/main" val="2341220763"/>
                    </a:ext>
                  </a:extLst>
                </a:gridCol>
                <a:gridCol w="1876144">
                  <a:extLst>
                    <a:ext uri="{9D8B030D-6E8A-4147-A177-3AD203B41FA5}">
                      <a16:colId xmlns:a16="http://schemas.microsoft.com/office/drawing/2014/main" val="297908905"/>
                    </a:ext>
                  </a:extLst>
                </a:gridCol>
              </a:tblGrid>
              <a:tr h="307464">
                <a:tc>
                  <a:txBody>
                    <a:bodyPr/>
                    <a:lstStyle/>
                    <a:p>
                      <a:pPr algn="ctr"/>
                      <a:r>
                        <a:rPr lang="en-US" sz="1300" b="1" baseline="0" dirty="0" err="1">
                          <a:latin typeface="+mj-lt"/>
                        </a:rPr>
                        <a:t>Sl</a:t>
                      </a:r>
                      <a:r>
                        <a:rPr lang="en-US" sz="1300" b="1" baseline="0" dirty="0">
                          <a:latin typeface="+mj-lt"/>
                        </a:rPr>
                        <a:t> #</a:t>
                      </a:r>
                    </a:p>
                  </a:txBody>
                  <a:tcPr marL="45720"/>
                </a:tc>
                <a:tc>
                  <a:txBody>
                    <a:bodyPr/>
                    <a:lstStyle/>
                    <a:p>
                      <a:r>
                        <a:rPr lang="en-US" sz="1300" b="1" baseline="0" dirty="0">
                          <a:latin typeface="+mj-lt"/>
                        </a:rPr>
                        <a:t>Technology/ Tool</a:t>
                      </a:r>
                    </a:p>
                  </a:txBody>
                  <a:tcPr marL="45720"/>
                </a:tc>
                <a:tc>
                  <a:txBody>
                    <a:bodyPr/>
                    <a:lstStyle/>
                    <a:p>
                      <a:r>
                        <a:rPr lang="en-US" sz="1300" b="1" baseline="0" dirty="0">
                          <a:latin typeface="+mj-lt"/>
                        </a:rPr>
                        <a:t>Learning Source</a:t>
                      </a:r>
                    </a:p>
                  </a:txBody>
                  <a:tcPr marL="45720"/>
                </a:tc>
                <a:tc>
                  <a:txBody>
                    <a:bodyPr/>
                    <a:lstStyle/>
                    <a:p>
                      <a:r>
                        <a:rPr lang="en-US" sz="1300" b="1" baseline="0" dirty="0">
                          <a:latin typeface="+mj-lt"/>
                        </a:rPr>
                        <a:t>Role</a:t>
                      </a:r>
                    </a:p>
                  </a:txBody>
                  <a:tcPr marL="45720"/>
                </a:tc>
                <a:extLst>
                  <a:ext uri="{0D108BD9-81ED-4DB2-BD59-A6C34878D82A}">
                    <a16:rowId xmlns:a16="http://schemas.microsoft.com/office/drawing/2014/main" val="1088524051"/>
                  </a:ext>
                </a:extLst>
              </a:tr>
              <a:tr h="460171">
                <a:tc>
                  <a:txBody>
                    <a:bodyPr/>
                    <a:lstStyle/>
                    <a:p>
                      <a:pPr marL="0" algn="ctr" defTabSz="914400" rtl="0" eaLnBrk="1" latinLnBrk="0" hangingPunct="1"/>
                      <a:r>
                        <a:rPr lang="en-US" sz="1300" kern="1200" baseline="0" dirty="0">
                          <a:solidFill>
                            <a:schemeClr val="tx1"/>
                          </a:solidFill>
                          <a:latin typeface="+mj-lt"/>
                          <a:ea typeface="+mn-ea"/>
                          <a:cs typeface="+mn-cs"/>
                        </a:rPr>
                        <a:t>1</a:t>
                      </a:r>
                    </a:p>
                  </a:txBody>
                  <a:tcPr marL="45720" anchor="ctr"/>
                </a:tc>
                <a:tc>
                  <a:txBody>
                    <a:bodyPr/>
                    <a:lstStyle/>
                    <a:p>
                      <a:r>
                        <a:rPr lang="en-US" sz="1300" baseline="0" dirty="0">
                          <a:latin typeface="+mj-lt"/>
                        </a:rPr>
                        <a:t>CDS Views/ODATA</a:t>
                      </a:r>
                    </a:p>
                  </a:txBody>
                  <a:tcPr marL="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u="sng" strike="noStrike" baseline="0" dirty="0">
                          <a:solidFill>
                            <a:srgbClr val="0563C1"/>
                          </a:solidFill>
                          <a:effectLst/>
                          <a:latin typeface="+mj-lt"/>
                        </a:rPr>
                        <a:t>SAP Success Map Learning :</a:t>
                      </a:r>
                      <a:r>
                        <a:rPr lang="en-US" sz="1300" b="0" i="0" u="none" strike="noStrike" baseline="0" dirty="0">
                          <a:solidFill>
                            <a:srgbClr val="0563C1"/>
                          </a:solidFill>
                          <a:effectLst/>
                          <a:latin typeface="+mj-lt"/>
                        </a:rPr>
                        <a:t> </a:t>
                      </a:r>
                      <a:r>
                        <a:rPr lang="en-US" sz="1300" b="0" i="0" u="none" strike="noStrike" kern="1200" baseline="0" dirty="0">
                          <a:solidFill>
                            <a:schemeClr val="tx1"/>
                          </a:solidFill>
                          <a:effectLst/>
                          <a:latin typeface="+mj-lt"/>
                          <a:ea typeface="+mn-ea"/>
                          <a:cs typeface="+mn-cs"/>
                        </a:rPr>
                        <a:t>COURSE SER_BPPOS4H_21_1710_WBT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u="none" strike="noStrike" kern="1200" baseline="0" dirty="0">
                          <a:solidFill>
                            <a:schemeClr val="tx1"/>
                          </a:solidFill>
                          <a:effectLst/>
                          <a:latin typeface="+mj-lt"/>
                          <a:ea typeface="+mn-ea"/>
                          <a:cs typeface="+mn-cs"/>
                        </a:rPr>
                        <a:t>SAP Gateway - Building OData Services(RESOURCE LH_GW100_EN_Col15)</a:t>
                      </a:r>
                      <a:endParaRPr lang="en-US" sz="1300" baseline="0" dirty="0">
                        <a:solidFill>
                          <a:schemeClr val="tx1"/>
                        </a:solidFill>
                        <a:latin typeface="+mj-lt"/>
                      </a:endParaRPr>
                    </a:p>
                  </a:txBody>
                  <a:tcPr marL="45720" anchor="ctr"/>
                </a:tc>
                <a:tc rowSpan="4">
                  <a:txBody>
                    <a:bodyPr/>
                    <a:lstStyle/>
                    <a:p>
                      <a:r>
                        <a:rPr lang="en-US" sz="1300" baseline="0" dirty="0">
                          <a:latin typeface="+mj-lt"/>
                        </a:rPr>
                        <a:t>UI5 Developer</a:t>
                      </a:r>
                    </a:p>
                  </a:txBody>
                  <a:tcPr marL="45720"/>
                </a:tc>
                <a:extLst>
                  <a:ext uri="{0D108BD9-81ED-4DB2-BD59-A6C34878D82A}">
                    <a16:rowId xmlns:a16="http://schemas.microsoft.com/office/drawing/2014/main" val="798123087"/>
                  </a:ext>
                </a:extLst>
              </a:tr>
              <a:tr h="279513">
                <a:tc>
                  <a:txBody>
                    <a:bodyPr/>
                    <a:lstStyle/>
                    <a:p>
                      <a:pPr marL="0" algn="ctr" defTabSz="914400" rtl="0" eaLnBrk="1" latinLnBrk="0" hangingPunct="1"/>
                      <a:r>
                        <a:rPr lang="en-US" sz="1300" kern="1200" baseline="0" dirty="0">
                          <a:solidFill>
                            <a:schemeClr val="tx1"/>
                          </a:solidFill>
                          <a:latin typeface="+mj-lt"/>
                          <a:ea typeface="+mn-ea"/>
                          <a:cs typeface="+mn-cs"/>
                        </a:rPr>
                        <a:t>2</a:t>
                      </a:r>
                    </a:p>
                  </a:txBody>
                  <a:tcPr marL="45720" anchor="ctr"/>
                </a:tc>
                <a:tc>
                  <a:txBody>
                    <a:bodyPr/>
                    <a:lstStyle/>
                    <a:p>
                      <a:r>
                        <a:rPr lang="en-US" sz="1300" baseline="0" dirty="0">
                          <a:latin typeface="+mj-lt"/>
                        </a:rPr>
                        <a:t>JavaScript </a:t>
                      </a:r>
                    </a:p>
                  </a:txBody>
                  <a:tcPr marL="45720" anchor="ctr"/>
                </a:tc>
                <a:tc>
                  <a:txBody>
                    <a:bodyPr/>
                    <a:lstStyle/>
                    <a:p>
                      <a:r>
                        <a:rPr lang="en-US" sz="1300" baseline="0" dirty="0">
                          <a:latin typeface="+mj-lt"/>
                          <a:hlinkClick r:id="rId2"/>
                        </a:rPr>
                        <a:t>http://javascript.info/</a:t>
                      </a:r>
                      <a:r>
                        <a:rPr lang="en-US" sz="1300" baseline="0" dirty="0">
                          <a:latin typeface="+mj-lt"/>
                        </a:rPr>
                        <a:t> </a:t>
                      </a:r>
                    </a:p>
                  </a:txBody>
                  <a:tcPr marL="45720" anchor="ctr"/>
                </a:tc>
                <a:tc vMerge="1">
                  <a:txBody>
                    <a:bodyPr/>
                    <a:lstStyle/>
                    <a:p>
                      <a:endParaRPr lang="en-US" dirty="0"/>
                    </a:p>
                  </a:txBody>
                  <a:tcPr/>
                </a:tc>
                <a:extLst>
                  <a:ext uri="{0D108BD9-81ED-4DB2-BD59-A6C34878D82A}">
                    <a16:rowId xmlns:a16="http://schemas.microsoft.com/office/drawing/2014/main" val="202103659"/>
                  </a:ext>
                </a:extLst>
              </a:tr>
              <a:tr h="279513">
                <a:tc>
                  <a:txBody>
                    <a:bodyPr/>
                    <a:lstStyle/>
                    <a:p>
                      <a:pPr marL="0" algn="ctr" defTabSz="914400" rtl="0" eaLnBrk="1" latinLnBrk="0" hangingPunct="1"/>
                      <a:r>
                        <a:rPr lang="en-US" sz="1300" kern="1200" baseline="0" dirty="0">
                          <a:solidFill>
                            <a:schemeClr val="tx1"/>
                          </a:solidFill>
                          <a:latin typeface="+mj-lt"/>
                          <a:ea typeface="+mn-ea"/>
                          <a:cs typeface="+mn-cs"/>
                        </a:rPr>
                        <a:t>3</a:t>
                      </a:r>
                    </a:p>
                  </a:txBody>
                  <a:tcPr marL="45720" anchor="ctr"/>
                </a:tc>
                <a:tc>
                  <a:txBody>
                    <a:bodyPr/>
                    <a:lstStyle/>
                    <a:p>
                      <a:r>
                        <a:rPr lang="en-US" sz="1300" baseline="0" dirty="0">
                          <a:latin typeface="+mj-lt"/>
                        </a:rPr>
                        <a:t>HTML5/UI5</a:t>
                      </a:r>
                    </a:p>
                  </a:txBody>
                  <a:tcPr marL="45720" anchor="ctr"/>
                </a:tc>
                <a:tc>
                  <a:txBody>
                    <a:bodyPr/>
                    <a:lstStyle/>
                    <a:p>
                      <a:r>
                        <a:rPr lang="en-US" sz="1300" baseline="0" dirty="0">
                          <a:latin typeface="+mj-lt"/>
                          <a:hlinkClick r:id="rId3"/>
                        </a:rPr>
                        <a:t>https://www.javatpoint.com/html-formatting</a:t>
                      </a:r>
                      <a:r>
                        <a:rPr lang="en-US" sz="1300" baseline="0" dirty="0">
                          <a:latin typeface="+mj-lt"/>
                        </a:rPr>
                        <a:t> </a:t>
                      </a:r>
                    </a:p>
                  </a:txBody>
                  <a:tcPr marL="45720" anchor="ctr"/>
                </a:tc>
                <a:tc vMerge="1">
                  <a:txBody>
                    <a:bodyPr/>
                    <a:lstStyle/>
                    <a:p>
                      <a:endParaRPr lang="en-US" dirty="0"/>
                    </a:p>
                  </a:txBody>
                  <a:tcPr/>
                </a:tc>
                <a:extLst>
                  <a:ext uri="{0D108BD9-81ED-4DB2-BD59-A6C34878D82A}">
                    <a16:rowId xmlns:a16="http://schemas.microsoft.com/office/drawing/2014/main" val="3208153955"/>
                  </a:ext>
                </a:extLst>
              </a:tr>
              <a:tr h="647115">
                <a:tc>
                  <a:txBody>
                    <a:bodyPr/>
                    <a:lstStyle/>
                    <a:p>
                      <a:pPr marL="0" algn="ctr" defTabSz="914400" rtl="0" eaLnBrk="1" latinLnBrk="0" hangingPunct="1"/>
                      <a:r>
                        <a:rPr lang="en-US" sz="1300" kern="1200" baseline="0" dirty="0">
                          <a:solidFill>
                            <a:schemeClr val="tx1"/>
                          </a:solidFill>
                          <a:latin typeface="+mj-lt"/>
                          <a:ea typeface="+mn-ea"/>
                          <a:cs typeface="+mn-cs"/>
                        </a:rPr>
                        <a:t>4</a:t>
                      </a:r>
                    </a:p>
                  </a:txBody>
                  <a:tcPr marL="45720" anchor="ctr"/>
                </a:tc>
                <a:tc>
                  <a:txBody>
                    <a:bodyPr/>
                    <a:lstStyle/>
                    <a:p>
                      <a:r>
                        <a:rPr lang="en-US" sz="1300" baseline="0" dirty="0">
                          <a:latin typeface="+mj-lt"/>
                        </a:rPr>
                        <a:t>Fiori Development (Incl. Guidelines, Design Principles)</a:t>
                      </a:r>
                    </a:p>
                  </a:txBody>
                  <a:tcPr marL="45720" anchor="ctr"/>
                </a:tc>
                <a:tc>
                  <a:txBody>
                    <a:bodyPr/>
                    <a:lstStyle/>
                    <a:p>
                      <a:pPr algn="l" fontAlgn="b"/>
                      <a:r>
                        <a:rPr lang="en-US" sz="1300" b="0" i="0" u="sng" strike="noStrike" baseline="0" dirty="0">
                          <a:solidFill>
                            <a:srgbClr val="0563C1"/>
                          </a:solidFill>
                          <a:effectLst/>
                          <a:latin typeface="+mj-lt"/>
                          <a:hlinkClick r:id="rId4"/>
                        </a:rPr>
                        <a:t>https://open.sap.com/courses/fiux2</a:t>
                      </a:r>
                      <a:br>
                        <a:rPr lang="en-US" sz="1300" b="0" i="0" u="sng" strike="noStrike" baseline="0" dirty="0">
                          <a:solidFill>
                            <a:srgbClr val="0563C1"/>
                          </a:solidFill>
                          <a:effectLst/>
                          <a:latin typeface="+mj-lt"/>
                          <a:hlinkClick r:id="rId4"/>
                        </a:rPr>
                      </a:br>
                      <a:r>
                        <a:rPr lang="en-US" sz="1300" b="0" i="0" u="sng" strike="noStrike" baseline="0" dirty="0">
                          <a:solidFill>
                            <a:srgbClr val="0563C1"/>
                          </a:solidFill>
                          <a:effectLst/>
                          <a:latin typeface="+mj-lt"/>
                          <a:hlinkClick r:id="rId4"/>
                        </a:rPr>
                        <a:t>https://www.tutorialspoint.com/sap_fiori/sap_fiori_launchpad.htm</a:t>
                      </a:r>
                      <a:endParaRPr lang="en-US" sz="1300" b="0" i="0" u="sng" strike="noStrike" baseline="0" dirty="0">
                        <a:solidFill>
                          <a:srgbClr val="0563C1"/>
                        </a:solidFill>
                        <a:effectLst/>
                        <a:latin typeface="+mj-lt"/>
                      </a:endParaRPr>
                    </a:p>
                  </a:txBody>
                  <a:tcPr marL="45720" marR="7620" marT="7620" marB="0" anchor="ctr"/>
                </a:tc>
                <a:tc vMerge="1">
                  <a:txBody>
                    <a:bodyPr/>
                    <a:lstStyle/>
                    <a:p>
                      <a:endParaRPr lang="en-US" dirty="0"/>
                    </a:p>
                  </a:txBody>
                  <a:tcPr/>
                </a:tc>
                <a:extLst>
                  <a:ext uri="{0D108BD9-81ED-4DB2-BD59-A6C34878D82A}">
                    <a16:rowId xmlns:a16="http://schemas.microsoft.com/office/drawing/2014/main" val="1802694866"/>
                  </a:ext>
                </a:extLst>
              </a:tr>
              <a:tr h="370811">
                <a:tc>
                  <a:txBody>
                    <a:bodyPr/>
                    <a:lstStyle/>
                    <a:p>
                      <a:pPr marL="0" algn="ctr" defTabSz="914400" rtl="0" eaLnBrk="1" fontAlgn="ctr" latinLnBrk="0" hangingPunct="1"/>
                      <a:r>
                        <a:rPr lang="en-US" sz="1300" kern="1200" baseline="0" dirty="0">
                          <a:solidFill>
                            <a:schemeClr val="tx1"/>
                          </a:solidFill>
                          <a:latin typeface="+mj-lt"/>
                          <a:ea typeface="+mn-ea"/>
                          <a:cs typeface="+mn-cs"/>
                        </a:rPr>
                        <a:t>5</a:t>
                      </a:r>
                    </a:p>
                  </a:txBody>
                  <a:tcPr marL="45720" marR="0" marT="0" marB="0" anchor="ctr">
                    <a:solidFill>
                      <a:schemeClr val="bg2"/>
                    </a:solidFill>
                  </a:tcPr>
                </a:tc>
                <a:tc>
                  <a:txBody>
                    <a:bodyPr/>
                    <a:lstStyle/>
                    <a:p>
                      <a:pPr marL="0" algn="l" defTabSz="914400" rtl="0" eaLnBrk="1" fontAlgn="ctr" latinLnBrk="0" hangingPunct="1"/>
                      <a:r>
                        <a:rPr lang="en-US" sz="1300" kern="1200" baseline="0" dirty="0">
                          <a:solidFill>
                            <a:schemeClr val="tx1"/>
                          </a:solidFill>
                          <a:latin typeface="+mj-lt"/>
                          <a:ea typeface="+mn-ea"/>
                          <a:cs typeface="+mn-cs"/>
                        </a:rPr>
                        <a:t>Basic Java</a:t>
                      </a:r>
                    </a:p>
                  </a:txBody>
                  <a:tcPr marL="45720" marR="0" marT="0" marB="0" anchor="ctr">
                    <a:solidFill>
                      <a:schemeClr val="bg2"/>
                    </a:solidFill>
                  </a:tcPr>
                </a:tc>
                <a:tc>
                  <a:txBody>
                    <a:bodyPr/>
                    <a:lstStyle/>
                    <a:p>
                      <a:pPr algn="l" fontAlgn="b"/>
                      <a:r>
                        <a:rPr lang="en-US" sz="1300" dirty="0">
                          <a:latin typeface="+mj-lt"/>
                          <a:hlinkClick r:id="rId5"/>
                        </a:rPr>
                        <a:t>https://www.learnjavaonline.org/</a:t>
                      </a:r>
                      <a:endParaRPr lang="en-US" sz="1300" b="0" i="0" u="sng" strike="noStrike" baseline="0" dirty="0">
                        <a:solidFill>
                          <a:srgbClr val="0563C1"/>
                        </a:solidFill>
                        <a:effectLst/>
                        <a:latin typeface="+mj-lt"/>
                      </a:endParaRPr>
                    </a:p>
                  </a:txBody>
                  <a:tcPr marL="45720" marR="0" marT="0" marB="0" anchor="ctr">
                    <a:solidFill>
                      <a:schemeClr val="bg2"/>
                    </a:solidFill>
                  </a:tcPr>
                </a:tc>
                <a:tc rowSpan="2">
                  <a:txBody>
                    <a:bodyPr/>
                    <a:lstStyle/>
                    <a:p>
                      <a:r>
                        <a:rPr lang="en-US" sz="1300" baseline="0" dirty="0">
                          <a:latin typeface="+mj-lt"/>
                        </a:rPr>
                        <a:t>Test Automation Expert</a:t>
                      </a:r>
                    </a:p>
                  </a:txBody>
                  <a:tcPr marL="45720">
                    <a:solidFill>
                      <a:schemeClr val="bg2"/>
                    </a:solidFill>
                  </a:tcPr>
                </a:tc>
                <a:extLst>
                  <a:ext uri="{0D108BD9-81ED-4DB2-BD59-A6C34878D82A}">
                    <a16:rowId xmlns:a16="http://schemas.microsoft.com/office/drawing/2014/main" val="1097133230"/>
                  </a:ext>
                </a:extLst>
              </a:tr>
              <a:tr h="391319">
                <a:tc>
                  <a:txBody>
                    <a:bodyPr/>
                    <a:lstStyle/>
                    <a:p>
                      <a:pPr marL="0" algn="ctr" defTabSz="914400" rtl="0" eaLnBrk="1" fontAlgn="ctr" latinLnBrk="0" hangingPunct="1"/>
                      <a:r>
                        <a:rPr lang="en-US" sz="1300" kern="1200" baseline="0" dirty="0">
                          <a:solidFill>
                            <a:schemeClr val="tx1"/>
                          </a:solidFill>
                          <a:latin typeface="+mj-lt"/>
                          <a:ea typeface="+mn-ea"/>
                          <a:cs typeface="+mn-cs"/>
                        </a:rPr>
                        <a:t>6</a:t>
                      </a:r>
                    </a:p>
                  </a:txBody>
                  <a:tcPr marL="45720" marR="0" marT="0" marB="0" anchor="ctr">
                    <a:solidFill>
                      <a:schemeClr val="bg2"/>
                    </a:solidFill>
                  </a:tcPr>
                </a:tc>
                <a:tc>
                  <a:txBody>
                    <a:bodyPr/>
                    <a:lstStyle/>
                    <a:p>
                      <a:pPr marL="0" algn="l" defTabSz="914400" rtl="0" eaLnBrk="1" fontAlgn="ctr" latinLnBrk="0" hangingPunct="1"/>
                      <a:r>
                        <a:rPr lang="en-US" sz="1300" kern="1200" baseline="0" dirty="0">
                          <a:solidFill>
                            <a:schemeClr val="tx1"/>
                          </a:solidFill>
                          <a:latin typeface="+mj-lt"/>
                          <a:ea typeface="+mn-ea"/>
                          <a:cs typeface="+mn-cs"/>
                        </a:rPr>
                        <a:t>Selenium</a:t>
                      </a:r>
                    </a:p>
                  </a:txBody>
                  <a:tcPr marL="45720" marR="0" marT="0" marB="0" anchor="ctr">
                    <a:solidFill>
                      <a:schemeClr val="bg2"/>
                    </a:solidFill>
                  </a:tcPr>
                </a:tc>
                <a:tc>
                  <a:txBody>
                    <a:bodyPr/>
                    <a:lstStyle/>
                    <a:p>
                      <a:pPr algn="l" fontAlgn="b"/>
                      <a:r>
                        <a:rPr lang="en-US" sz="1300" b="0" i="0" u="sng" strike="noStrike" baseline="0" dirty="0">
                          <a:solidFill>
                            <a:srgbClr val="0563C1"/>
                          </a:solidFill>
                          <a:effectLst/>
                          <a:latin typeface="+mj-lt"/>
                          <a:hlinkClick r:id="rId6"/>
                        </a:rPr>
                        <a:t>https://www.guru99.com/selenium-tutorial.html</a:t>
                      </a:r>
                      <a:endParaRPr lang="en-US" sz="1300" b="0" i="0" u="sng" strike="noStrike" baseline="0" dirty="0">
                        <a:solidFill>
                          <a:srgbClr val="0563C1"/>
                        </a:solidFill>
                        <a:effectLst/>
                        <a:latin typeface="+mj-lt"/>
                      </a:endParaRPr>
                    </a:p>
                  </a:txBody>
                  <a:tcPr marL="45720" marR="0" marT="0" marB="0" anchor="ctr">
                    <a:solidFill>
                      <a:schemeClr val="bg2"/>
                    </a:solidFill>
                  </a:tcPr>
                </a:tc>
                <a:tc vMerge="1">
                  <a:txBody>
                    <a:bodyPr/>
                    <a:lstStyle/>
                    <a:p>
                      <a:endParaRPr lang="en-US" sz="1400" dirty="0"/>
                    </a:p>
                  </a:txBody>
                  <a:tcPr/>
                </a:tc>
                <a:extLst>
                  <a:ext uri="{0D108BD9-81ED-4DB2-BD59-A6C34878D82A}">
                    <a16:rowId xmlns:a16="http://schemas.microsoft.com/office/drawing/2014/main" val="2734691821"/>
                  </a:ext>
                </a:extLst>
              </a:tr>
              <a:tr h="377942">
                <a:tc>
                  <a:txBody>
                    <a:bodyPr/>
                    <a:lstStyle/>
                    <a:p>
                      <a:pPr marL="0" algn="ctr" defTabSz="914400" rtl="0" eaLnBrk="1" fontAlgn="ctr" latinLnBrk="0" hangingPunct="1"/>
                      <a:r>
                        <a:rPr lang="en-US" sz="1300" kern="1200" baseline="0" dirty="0">
                          <a:solidFill>
                            <a:schemeClr val="tx1"/>
                          </a:solidFill>
                          <a:latin typeface="+mj-lt"/>
                          <a:ea typeface="+mn-ea"/>
                          <a:cs typeface="+mn-cs"/>
                        </a:rPr>
                        <a:t>7</a:t>
                      </a:r>
                    </a:p>
                  </a:txBody>
                  <a:tcPr marL="45720" marR="0" marT="0" marB="0" anchor="ctr"/>
                </a:tc>
                <a:tc>
                  <a:txBody>
                    <a:bodyPr/>
                    <a:lstStyle/>
                    <a:p>
                      <a:pPr marL="0" algn="l" defTabSz="914400" rtl="0" eaLnBrk="1" fontAlgn="ctr" latinLnBrk="0" hangingPunct="1"/>
                      <a:r>
                        <a:rPr lang="en-US" sz="1300" kern="1200" baseline="0" dirty="0">
                          <a:solidFill>
                            <a:schemeClr val="tx1"/>
                          </a:solidFill>
                          <a:latin typeface="+mj-lt"/>
                          <a:ea typeface="+mn-ea"/>
                          <a:cs typeface="+mn-cs"/>
                        </a:rPr>
                        <a:t>JAVA</a:t>
                      </a:r>
                    </a:p>
                  </a:txBody>
                  <a:tcPr marL="45720" marR="0" marT="0" marB="0" anchor="ctr"/>
                </a:tc>
                <a:tc>
                  <a:txBody>
                    <a:bodyPr/>
                    <a:lstStyle/>
                    <a:p>
                      <a:pPr algn="l" fontAlgn="b"/>
                      <a:r>
                        <a:rPr lang="en-US" sz="1300" b="0" i="0" u="none" strike="noStrike" baseline="0" dirty="0">
                          <a:solidFill>
                            <a:srgbClr val="00195A"/>
                          </a:solidFill>
                          <a:effectLst/>
                          <a:latin typeface="+mj-lt"/>
                          <a:hlinkClick r:id="rId7"/>
                        </a:rPr>
                        <a:t>Java Beginners Guide </a:t>
                      </a:r>
                      <a:r>
                        <a:rPr lang="en-US" sz="1300" b="0" i="0" u="none" strike="noStrike" baseline="0" dirty="0">
                          <a:solidFill>
                            <a:srgbClr val="00195A"/>
                          </a:solidFill>
                          <a:effectLst/>
                          <a:latin typeface="+mj-lt"/>
                        </a:rPr>
                        <a:t>– Eighth Edition (Herbert </a:t>
                      </a:r>
                      <a:r>
                        <a:rPr lang="en-US" sz="1300" b="0" i="0" u="none" strike="noStrike" baseline="0" dirty="0" err="1">
                          <a:solidFill>
                            <a:srgbClr val="00195A"/>
                          </a:solidFill>
                          <a:effectLst/>
                          <a:latin typeface="+mj-lt"/>
                        </a:rPr>
                        <a:t>Schildt</a:t>
                      </a:r>
                      <a:r>
                        <a:rPr lang="en-US" sz="1300" b="0" i="0" u="none" strike="noStrike" baseline="0" dirty="0">
                          <a:solidFill>
                            <a:srgbClr val="00195A"/>
                          </a:solidFill>
                          <a:effectLst/>
                          <a:latin typeface="+mj-lt"/>
                        </a:rPr>
                        <a:t>)</a:t>
                      </a:r>
                    </a:p>
                  </a:txBody>
                  <a:tcPr marL="45720" marR="7620" marT="7620" marB="0" anchor="ctr"/>
                </a:tc>
                <a:tc rowSpan="2">
                  <a:txBody>
                    <a:bodyPr/>
                    <a:lstStyle/>
                    <a:p>
                      <a:r>
                        <a:rPr lang="en-US" sz="1300" baseline="0" dirty="0">
                          <a:latin typeface="+mj-lt"/>
                        </a:rPr>
                        <a:t>Application Developer</a:t>
                      </a:r>
                    </a:p>
                  </a:txBody>
                  <a:tcPr marL="45720"/>
                </a:tc>
                <a:extLst>
                  <a:ext uri="{0D108BD9-81ED-4DB2-BD59-A6C34878D82A}">
                    <a16:rowId xmlns:a16="http://schemas.microsoft.com/office/drawing/2014/main" val="2265183389"/>
                  </a:ext>
                </a:extLst>
              </a:tr>
              <a:tr h="258072">
                <a:tc>
                  <a:txBody>
                    <a:bodyPr/>
                    <a:lstStyle/>
                    <a:p>
                      <a:pPr marL="0" algn="ctr" defTabSz="914400" rtl="0" eaLnBrk="1" fontAlgn="ctr" latinLnBrk="0" hangingPunct="1"/>
                      <a:r>
                        <a:rPr lang="en-US" sz="1300" kern="1200" baseline="0" dirty="0">
                          <a:solidFill>
                            <a:schemeClr val="tx1"/>
                          </a:solidFill>
                          <a:latin typeface="+mj-lt"/>
                          <a:ea typeface="+mn-ea"/>
                          <a:cs typeface="+mn-cs"/>
                        </a:rPr>
                        <a:t>8</a:t>
                      </a:r>
                    </a:p>
                  </a:txBody>
                  <a:tcPr marL="45720" marR="0" marT="0" marB="0" anchor="ctr"/>
                </a:tc>
                <a:tc>
                  <a:txBody>
                    <a:bodyPr/>
                    <a:lstStyle/>
                    <a:p>
                      <a:pPr marL="0" algn="l" defTabSz="914400" rtl="0" eaLnBrk="1" fontAlgn="ctr" latinLnBrk="0" hangingPunct="1"/>
                      <a:r>
                        <a:rPr lang="en-US" sz="1300" kern="1200" baseline="0" dirty="0">
                          <a:solidFill>
                            <a:schemeClr val="tx1"/>
                          </a:solidFill>
                          <a:latin typeface="+mj-lt"/>
                          <a:ea typeface="+mn-ea"/>
                          <a:cs typeface="+mn-cs"/>
                        </a:rPr>
                        <a:t>ABAP</a:t>
                      </a:r>
                    </a:p>
                  </a:txBody>
                  <a:tcPr marL="45720" marR="0" marT="0" marB="0" anchor="ctr"/>
                </a:tc>
                <a:tc>
                  <a:txBody>
                    <a:bodyPr/>
                    <a:lstStyle/>
                    <a:p>
                      <a:pPr algn="l" fontAlgn="b"/>
                      <a:r>
                        <a:rPr lang="en-US" sz="1300" b="0" i="0" u="sng" strike="noStrike" baseline="0" dirty="0">
                          <a:solidFill>
                            <a:srgbClr val="0563C1"/>
                          </a:solidFill>
                          <a:effectLst/>
                          <a:latin typeface="+mj-lt"/>
                        </a:rPr>
                        <a:t>SAP Success Map Learning, BC_100, BC_400 PDF doc.</a:t>
                      </a:r>
                    </a:p>
                  </a:txBody>
                  <a:tcPr marL="45720" marR="0" marT="0" marB="0" anchor="ctr"/>
                </a:tc>
                <a:tc vMerge="1">
                  <a:txBody>
                    <a:bodyPr/>
                    <a:lstStyle/>
                    <a:p>
                      <a:endParaRPr lang="en-US" sz="1400" dirty="0"/>
                    </a:p>
                  </a:txBody>
                  <a:tcPr marL="45720"/>
                </a:tc>
                <a:extLst>
                  <a:ext uri="{0D108BD9-81ED-4DB2-BD59-A6C34878D82A}">
                    <a16:rowId xmlns:a16="http://schemas.microsoft.com/office/drawing/2014/main" val="3964071919"/>
                  </a:ext>
                </a:extLst>
              </a:tr>
              <a:tr h="258072">
                <a:tc>
                  <a:txBody>
                    <a:bodyPr/>
                    <a:lstStyle/>
                    <a:p>
                      <a:pPr marL="0" algn="ctr" defTabSz="914400" rtl="0" eaLnBrk="1" fontAlgn="ctr" latinLnBrk="0" hangingPunct="1"/>
                      <a:r>
                        <a:rPr lang="en-US" sz="1300" kern="1200" baseline="0" dirty="0">
                          <a:solidFill>
                            <a:schemeClr val="tx1"/>
                          </a:solidFill>
                          <a:latin typeface="+mj-lt"/>
                          <a:ea typeface="+mn-ea"/>
                          <a:cs typeface="+mn-cs"/>
                        </a:rPr>
                        <a:t>9</a:t>
                      </a:r>
                    </a:p>
                  </a:txBody>
                  <a:tcPr marL="45720" marR="7620" marT="0" marB="0" anchor="ctr">
                    <a:solidFill>
                      <a:schemeClr val="bg2"/>
                    </a:solidFill>
                  </a:tcPr>
                </a:tc>
                <a:tc>
                  <a:txBody>
                    <a:bodyPr/>
                    <a:lstStyle/>
                    <a:p>
                      <a:pPr algn="l" fontAlgn="ctr"/>
                      <a:r>
                        <a:rPr lang="en-US" sz="1300" b="0" i="0" u="none" strike="noStrike" baseline="0" dirty="0">
                          <a:solidFill>
                            <a:srgbClr val="000000"/>
                          </a:solidFill>
                          <a:effectLst/>
                          <a:latin typeface="+mj-lt"/>
                        </a:rPr>
                        <a:t>ML Basics + NLP</a:t>
                      </a:r>
                    </a:p>
                  </a:txBody>
                  <a:tcPr marL="45720" marR="7620" marT="0" marB="0" anchor="ctr">
                    <a:solidFill>
                      <a:schemeClr val="bg2"/>
                    </a:solidFill>
                  </a:tcPr>
                </a:tc>
                <a:tc>
                  <a:txBody>
                    <a:bodyPr/>
                    <a:lstStyle/>
                    <a:p>
                      <a:r>
                        <a:rPr lang="en-US" sz="1300" b="0" i="0" kern="1200" dirty="0" err="1">
                          <a:solidFill>
                            <a:schemeClr val="tx1"/>
                          </a:solidFill>
                          <a:effectLst/>
                          <a:latin typeface="+mj-lt"/>
                          <a:ea typeface="+mn-ea"/>
                          <a:cs typeface="+mn-cs"/>
                        </a:rPr>
                        <a:t>openSAP</a:t>
                      </a:r>
                      <a:r>
                        <a:rPr lang="en-US" sz="1300" b="0" i="0" kern="1200" dirty="0">
                          <a:solidFill>
                            <a:schemeClr val="tx1"/>
                          </a:solidFill>
                          <a:effectLst/>
                          <a:latin typeface="+mj-lt"/>
                          <a:ea typeface="+mn-ea"/>
                          <a:cs typeface="+mn-cs"/>
                        </a:rPr>
                        <a:t> </a:t>
                      </a:r>
                      <a:r>
                        <a:rPr lang="en-US" sz="1300" b="0" i="0" u="none" strike="noStrike" kern="1200" dirty="0">
                          <a:solidFill>
                            <a:schemeClr val="tx1"/>
                          </a:solidFill>
                          <a:effectLst/>
                          <a:latin typeface="+mj-lt"/>
                          <a:ea typeface="+mn-ea"/>
                          <a:cs typeface="+mn-cs"/>
                          <a:hlinkClick r:id="rId8" tooltip="SAP Leonardo Machine Learning Foundation - An Introduction"/>
                        </a:rPr>
                        <a:t>SAP Leonardo Machine Learning Foundation - An Introduction</a:t>
                      </a:r>
                      <a:r>
                        <a:rPr lang="en-US" sz="1300" b="0" i="0" kern="1200" dirty="0">
                          <a:solidFill>
                            <a:schemeClr val="tx1"/>
                          </a:solidFill>
                          <a:effectLst/>
                          <a:latin typeface="+mj-lt"/>
                          <a:ea typeface="+mn-ea"/>
                          <a:cs typeface="+mn-cs"/>
                        </a:rPr>
                        <a:t> </a:t>
                      </a:r>
                    </a:p>
                    <a:p>
                      <a:r>
                        <a:rPr lang="en-US" sz="1300" b="0" i="0" kern="1200" dirty="0" err="1">
                          <a:solidFill>
                            <a:schemeClr val="tx1"/>
                          </a:solidFill>
                          <a:effectLst/>
                          <a:latin typeface="+mj-lt"/>
                          <a:ea typeface="+mn-ea"/>
                          <a:cs typeface="+mn-cs"/>
                        </a:rPr>
                        <a:t>openSAP</a:t>
                      </a:r>
                      <a:r>
                        <a:rPr lang="en-US" sz="1300" b="0" i="0" kern="1200" dirty="0">
                          <a:solidFill>
                            <a:schemeClr val="tx1"/>
                          </a:solidFill>
                          <a:effectLst/>
                          <a:latin typeface="+mj-lt"/>
                          <a:ea typeface="+mn-ea"/>
                          <a:cs typeface="+mn-cs"/>
                        </a:rPr>
                        <a:t> </a:t>
                      </a:r>
                      <a:r>
                        <a:rPr lang="en-US" sz="1300" b="0" i="0" u="none" strike="noStrike" kern="1200" dirty="0">
                          <a:solidFill>
                            <a:schemeClr val="tx1"/>
                          </a:solidFill>
                          <a:effectLst/>
                          <a:latin typeface="+mj-lt"/>
                          <a:ea typeface="+mn-ea"/>
                          <a:cs typeface="+mn-cs"/>
                          <a:hlinkClick r:id="rId9" tooltip="Enterprise Deep Learning with TensorFlow "/>
                        </a:rPr>
                        <a:t>Enterprise Deep Learning with TensorFlow</a:t>
                      </a:r>
                      <a:r>
                        <a:rPr lang="en-US" sz="1300" b="0" i="0" kern="1200" dirty="0">
                          <a:solidFill>
                            <a:schemeClr val="tx1"/>
                          </a:solidFill>
                          <a:effectLst/>
                          <a:latin typeface="+mj-lt"/>
                          <a:ea typeface="+mn-ea"/>
                          <a:cs typeface="+mn-cs"/>
                        </a:rPr>
                        <a:t> </a:t>
                      </a:r>
                    </a:p>
                    <a:p>
                      <a:r>
                        <a:rPr lang="en-US" sz="1300" b="0" i="0" u="none" strike="noStrike" kern="1200" dirty="0">
                          <a:solidFill>
                            <a:schemeClr val="tx1"/>
                          </a:solidFill>
                          <a:effectLst/>
                          <a:latin typeface="+mj-lt"/>
                          <a:ea typeface="+mn-ea"/>
                          <a:cs typeface="+mn-cs"/>
                          <a:hlinkClick r:id="rId10" tooltip="&lt;Selection in Document&gt;"/>
                        </a:rPr>
                        <a:t>Stanford University Machine Learning by Andrew Ng</a:t>
                      </a:r>
                      <a:r>
                        <a:rPr lang="en-US" sz="1300" b="0" i="0" kern="1200" dirty="0">
                          <a:solidFill>
                            <a:schemeClr val="tx1"/>
                          </a:solidFill>
                          <a:effectLst/>
                          <a:latin typeface="+mj-lt"/>
                          <a:ea typeface="+mn-ea"/>
                          <a:cs typeface="+mn-cs"/>
                        </a:rPr>
                        <a:t> </a:t>
                      </a:r>
                    </a:p>
                  </a:txBody>
                  <a:tcPr marL="9144" marR="7620" marT="0" marB="0" anchor="ctr">
                    <a:solidFill>
                      <a:schemeClr val="bg2"/>
                    </a:solidFill>
                  </a:tcPr>
                </a:tc>
                <a:tc rowSpan="2">
                  <a:txBody>
                    <a:bodyPr/>
                    <a:lstStyle/>
                    <a:p>
                      <a:r>
                        <a:rPr lang="en-US" sz="1300" baseline="0" dirty="0">
                          <a:latin typeface="+mj-lt"/>
                        </a:rPr>
                        <a:t>Emerging Technology Expert</a:t>
                      </a:r>
                    </a:p>
                  </a:txBody>
                  <a:tcPr marL="45720">
                    <a:solidFill>
                      <a:schemeClr val="bg2"/>
                    </a:solidFill>
                  </a:tcPr>
                </a:tc>
                <a:extLst>
                  <a:ext uri="{0D108BD9-81ED-4DB2-BD59-A6C34878D82A}">
                    <a16:rowId xmlns:a16="http://schemas.microsoft.com/office/drawing/2014/main" val="548194710"/>
                  </a:ext>
                </a:extLst>
              </a:tr>
              <a:tr h="412761">
                <a:tc>
                  <a:txBody>
                    <a:bodyPr/>
                    <a:lstStyle/>
                    <a:p>
                      <a:pPr marL="0" algn="ctr" defTabSz="914400" rtl="0" eaLnBrk="1" fontAlgn="ctr" latinLnBrk="0" hangingPunct="1"/>
                      <a:r>
                        <a:rPr lang="en-US" sz="1300" kern="1200" baseline="0" dirty="0">
                          <a:solidFill>
                            <a:schemeClr val="tx1"/>
                          </a:solidFill>
                          <a:latin typeface="+mj-lt"/>
                          <a:ea typeface="+mn-ea"/>
                          <a:cs typeface="+mn-cs"/>
                        </a:rPr>
                        <a:t>10</a:t>
                      </a:r>
                    </a:p>
                  </a:txBody>
                  <a:tcPr marL="45720" marR="7620" marT="0" marB="0" anchor="ctr">
                    <a:solidFill>
                      <a:schemeClr val="bg2"/>
                    </a:solidFill>
                  </a:tcPr>
                </a:tc>
                <a:tc>
                  <a:txBody>
                    <a:bodyPr/>
                    <a:lstStyle/>
                    <a:p>
                      <a:pPr algn="l" fontAlgn="ctr"/>
                      <a:r>
                        <a:rPr lang="en-US" sz="1300" b="0" i="0" u="none" strike="noStrike" baseline="0" dirty="0">
                          <a:solidFill>
                            <a:srgbClr val="000000"/>
                          </a:solidFill>
                          <a:effectLst/>
                          <a:latin typeface="+mj-lt"/>
                        </a:rPr>
                        <a:t>Python</a:t>
                      </a:r>
                    </a:p>
                  </a:txBody>
                  <a:tcPr marL="45720" marR="7620" marT="0" marB="0" anchor="ctr">
                    <a:solidFill>
                      <a:schemeClr val="bg2"/>
                    </a:solidFill>
                  </a:tcPr>
                </a:tc>
                <a:tc>
                  <a:txBody>
                    <a:bodyPr/>
                    <a:lstStyle/>
                    <a:p>
                      <a:pPr algn="l" fontAlgn="b"/>
                      <a:r>
                        <a:rPr lang="en-US" sz="1300" dirty="0">
                          <a:latin typeface="+mj-lt"/>
                          <a:hlinkClick r:id="rId11"/>
                        </a:rPr>
                        <a:t>https://www.learnpython.org/</a:t>
                      </a:r>
                      <a:endParaRPr lang="en-US" sz="1300" b="0" i="0" u="sng" strike="noStrike" baseline="0" dirty="0">
                        <a:solidFill>
                          <a:srgbClr val="0563C1"/>
                        </a:solidFill>
                        <a:effectLst/>
                        <a:latin typeface="+mj-lt"/>
                      </a:endParaRPr>
                    </a:p>
                  </a:txBody>
                  <a:tcPr marL="9144" marR="7620" marT="0" marB="0" anchor="ctr">
                    <a:solidFill>
                      <a:schemeClr val="bg2"/>
                    </a:solidFill>
                  </a:tcPr>
                </a:tc>
                <a:tc vMerge="1">
                  <a:txBody>
                    <a:bodyPr/>
                    <a:lstStyle/>
                    <a:p>
                      <a:endParaRPr lang="en-US" sz="1400" dirty="0"/>
                    </a:p>
                  </a:txBody>
                  <a:tcPr marL="45720"/>
                </a:tc>
                <a:extLst>
                  <a:ext uri="{0D108BD9-81ED-4DB2-BD59-A6C34878D82A}">
                    <a16:rowId xmlns:a16="http://schemas.microsoft.com/office/drawing/2014/main" val="1613553565"/>
                  </a:ext>
                </a:extLst>
              </a:tr>
              <a:tr h="258072">
                <a:tc>
                  <a:txBody>
                    <a:bodyPr/>
                    <a:lstStyle/>
                    <a:p>
                      <a:pPr marL="0" algn="ctr" defTabSz="914400" rtl="0" eaLnBrk="1" fontAlgn="ctr" latinLnBrk="0" hangingPunct="1"/>
                      <a:r>
                        <a:rPr lang="en-US" sz="1300" kern="1200" baseline="0" dirty="0">
                          <a:solidFill>
                            <a:schemeClr val="tx1"/>
                          </a:solidFill>
                          <a:latin typeface="+mj-lt"/>
                          <a:ea typeface="+mn-ea"/>
                          <a:cs typeface="+mn-cs"/>
                        </a:rPr>
                        <a:t>11</a:t>
                      </a:r>
                    </a:p>
                  </a:txBody>
                  <a:tcPr marL="45720" marR="7620" marT="0" marB="0" anchor="ctr">
                    <a:solidFill>
                      <a:schemeClr val="bg1"/>
                    </a:solidFill>
                  </a:tcPr>
                </a:tc>
                <a:tc>
                  <a:txBody>
                    <a:bodyPr/>
                    <a:lstStyle/>
                    <a:p>
                      <a:pPr algn="l" fontAlgn="ctr"/>
                      <a:r>
                        <a:rPr lang="en-US" sz="1300" b="0" i="0" u="none" strike="noStrike" baseline="0" dirty="0">
                          <a:solidFill>
                            <a:srgbClr val="000000"/>
                          </a:solidFill>
                          <a:effectLst/>
                          <a:latin typeface="+mj-lt"/>
                        </a:rPr>
                        <a:t>SAP Cloud Platform</a:t>
                      </a:r>
                    </a:p>
                  </a:txBody>
                  <a:tcPr marL="45720" marR="7620" marT="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sng" strike="noStrike" baseline="0" dirty="0">
                          <a:solidFill>
                            <a:srgbClr val="0563C1"/>
                          </a:solidFill>
                          <a:effectLst/>
                          <a:latin typeface="+mj-lt"/>
                        </a:rPr>
                        <a:t> SAP Success Map Learning : </a:t>
                      </a:r>
                      <a:r>
                        <a:rPr lang="en-US" sz="1300" b="0" i="0" u="none" strike="noStrike" kern="1200" baseline="0" dirty="0">
                          <a:solidFill>
                            <a:schemeClr val="tx1"/>
                          </a:solidFill>
                          <a:effectLst/>
                          <a:latin typeface="+mj-lt"/>
                          <a:ea typeface="+mn-ea"/>
                          <a:cs typeface="+mn-cs"/>
                        </a:rPr>
                        <a:t>COURSE SALES_80001518_EN_1702</a:t>
                      </a:r>
                    </a:p>
                  </a:txBody>
                  <a:tcPr marL="9144" marR="7620" marT="0" marB="0" anchor="ctr">
                    <a:solidFill>
                      <a:schemeClr val="bg1"/>
                    </a:solidFill>
                  </a:tcPr>
                </a:tc>
                <a:tc rowSpan="3">
                  <a:txBody>
                    <a:bodyPr/>
                    <a:lstStyle/>
                    <a:p>
                      <a:r>
                        <a:rPr lang="en-US" sz="1300" baseline="0" dirty="0">
                          <a:latin typeface="+mj-lt"/>
                        </a:rPr>
                        <a:t>Platform Expert</a:t>
                      </a:r>
                    </a:p>
                  </a:txBody>
                  <a:tcPr marL="45720">
                    <a:solidFill>
                      <a:schemeClr val="bg1"/>
                    </a:solidFill>
                  </a:tcPr>
                </a:tc>
                <a:extLst>
                  <a:ext uri="{0D108BD9-81ED-4DB2-BD59-A6C34878D82A}">
                    <a16:rowId xmlns:a16="http://schemas.microsoft.com/office/drawing/2014/main" val="3485757027"/>
                  </a:ext>
                </a:extLst>
              </a:tr>
              <a:tr h="258072">
                <a:tc>
                  <a:txBody>
                    <a:bodyPr/>
                    <a:lstStyle/>
                    <a:p>
                      <a:pPr marL="0" algn="ctr" defTabSz="914400" rtl="0" eaLnBrk="1" fontAlgn="ctr" latinLnBrk="0" hangingPunct="1"/>
                      <a:r>
                        <a:rPr lang="en-US" sz="1300" kern="1200" baseline="0" dirty="0">
                          <a:solidFill>
                            <a:schemeClr val="tx1"/>
                          </a:solidFill>
                          <a:latin typeface="+mj-lt"/>
                          <a:ea typeface="+mn-ea"/>
                          <a:cs typeface="+mn-cs"/>
                        </a:rPr>
                        <a:t>12</a:t>
                      </a:r>
                    </a:p>
                  </a:txBody>
                  <a:tcPr marL="45720" marR="7620" marT="0" marB="0" anchor="ctr">
                    <a:solidFill>
                      <a:schemeClr val="bg1"/>
                    </a:solidFill>
                  </a:tcPr>
                </a:tc>
                <a:tc>
                  <a:txBody>
                    <a:bodyPr/>
                    <a:lstStyle/>
                    <a:p>
                      <a:pPr algn="l" fontAlgn="ctr"/>
                      <a:r>
                        <a:rPr lang="en-US" sz="1300" b="0" i="0" u="none" strike="noStrike" baseline="0" dirty="0">
                          <a:solidFill>
                            <a:srgbClr val="000000"/>
                          </a:solidFill>
                          <a:effectLst/>
                          <a:latin typeface="+mj-lt"/>
                        </a:rPr>
                        <a:t>SCP Cloud Foundry</a:t>
                      </a:r>
                    </a:p>
                  </a:txBody>
                  <a:tcPr marL="45720" marR="7620" marT="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sng" strike="noStrike" baseline="0" dirty="0">
                          <a:solidFill>
                            <a:srgbClr val="0563C1"/>
                          </a:solidFill>
                          <a:effectLst/>
                          <a:latin typeface="+mj-lt"/>
                        </a:rPr>
                        <a:t>SAP Success Map Learning : </a:t>
                      </a:r>
                      <a:r>
                        <a:rPr lang="fr-FR" sz="1300" b="0" i="0" u="none" strike="noStrike" kern="1200" baseline="0" dirty="0">
                          <a:solidFill>
                            <a:schemeClr val="tx1"/>
                          </a:solidFill>
                          <a:effectLst/>
                          <a:latin typeface="+mj-lt"/>
                          <a:ea typeface="+mn-ea"/>
                          <a:cs typeface="+mn-cs"/>
                        </a:rPr>
                        <a:t>COURSE DEV_5000480046_EN_ILT</a:t>
                      </a:r>
                      <a:endParaRPr lang="en-US" sz="1300" b="0" i="0" u="none" strike="noStrike" kern="1200" baseline="0" dirty="0">
                        <a:solidFill>
                          <a:schemeClr val="tx1"/>
                        </a:solidFill>
                        <a:effectLst/>
                        <a:latin typeface="+mj-lt"/>
                        <a:ea typeface="+mn-ea"/>
                        <a:cs typeface="+mn-cs"/>
                      </a:endParaRPr>
                    </a:p>
                  </a:txBody>
                  <a:tcPr marL="9144" marR="7620" marT="0" marB="0" anchor="ctr">
                    <a:solidFill>
                      <a:schemeClr val="bg1"/>
                    </a:solidFill>
                  </a:tcPr>
                </a:tc>
                <a:tc vMerge="1">
                  <a:txBody>
                    <a:bodyPr/>
                    <a:lstStyle/>
                    <a:p>
                      <a:endParaRPr lang="en-US" sz="1400" dirty="0"/>
                    </a:p>
                  </a:txBody>
                  <a:tcPr marL="45720">
                    <a:solidFill>
                      <a:schemeClr val="bg1"/>
                    </a:solidFill>
                  </a:tcPr>
                </a:tc>
                <a:extLst>
                  <a:ext uri="{0D108BD9-81ED-4DB2-BD59-A6C34878D82A}">
                    <a16:rowId xmlns:a16="http://schemas.microsoft.com/office/drawing/2014/main" val="4144068583"/>
                  </a:ext>
                </a:extLst>
              </a:tr>
              <a:tr h="258072">
                <a:tc>
                  <a:txBody>
                    <a:bodyPr/>
                    <a:lstStyle/>
                    <a:p>
                      <a:pPr marL="0" algn="ctr" defTabSz="914400" rtl="0" eaLnBrk="1" fontAlgn="ctr" latinLnBrk="0" hangingPunct="1"/>
                      <a:r>
                        <a:rPr lang="en-US" sz="1300" kern="1200" baseline="0" dirty="0">
                          <a:solidFill>
                            <a:schemeClr val="tx1"/>
                          </a:solidFill>
                          <a:latin typeface="+mj-lt"/>
                          <a:ea typeface="+mn-ea"/>
                          <a:cs typeface="+mn-cs"/>
                        </a:rPr>
                        <a:t>13</a:t>
                      </a:r>
                    </a:p>
                  </a:txBody>
                  <a:tcPr marL="45720" marR="7620" marT="0" marB="0" anchor="ctr">
                    <a:solidFill>
                      <a:schemeClr val="bg1"/>
                    </a:solidFill>
                  </a:tcPr>
                </a:tc>
                <a:tc>
                  <a:txBody>
                    <a:bodyPr/>
                    <a:lstStyle/>
                    <a:p>
                      <a:pPr algn="l" fontAlgn="ctr"/>
                      <a:r>
                        <a:rPr lang="en-US" sz="1300" b="0" i="0" u="none" strike="noStrike" baseline="0" dirty="0">
                          <a:solidFill>
                            <a:srgbClr val="000000"/>
                          </a:solidFill>
                          <a:effectLst/>
                          <a:latin typeface="+mj-lt"/>
                        </a:rPr>
                        <a:t>SAP App Business Hub</a:t>
                      </a:r>
                    </a:p>
                  </a:txBody>
                  <a:tcPr marL="45720" marR="7620" marT="0" marB="0" anchor="c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aseline="0" dirty="0">
                          <a:latin typeface="+mj-lt"/>
                          <a:hlinkClick r:id="rId12"/>
                        </a:rPr>
                        <a:t>https://blogs.sap.com/2017/11/20/getting-started-with-sap-api-business-hub/</a:t>
                      </a:r>
                      <a:endParaRPr lang="en-US" sz="1300" b="0" i="0" u="none" strike="noStrike" kern="1200" baseline="0" dirty="0">
                        <a:solidFill>
                          <a:schemeClr val="tx1"/>
                        </a:solidFill>
                        <a:effectLst/>
                        <a:latin typeface="+mj-lt"/>
                        <a:ea typeface="+mn-ea"/>
                        <a:cs typeface="+mn-cs"/>
                      </a:endParaRPr>
                    </a:p>
                  </a:txBody>
                  <a:tcPr marL="9144" marR="7620" marT="0" marB="0" anchor="ctr">
                    <a:solidFill>
                      <a:schemeClr val="bg1"/>
                    </a:solidFill>
                  </a:tcPr>
                </a:tc>
                <a:tc vMerge="1">
                  <a:txBody>
                    <a:bodyPr/>
                    <a:lstStyle/>
                    <a:p>
                      <a:endParaRPr lang="en-US" sz="1400" dirty="0"/>
                    </a:p>
                  </a:txBody>
                  <a:tcPr marL="45720">
                    <a:solidFill>
                      <a:schemeClr val="bg1"/>
                    </a:solidFill>
                  </a:tcPr>
                </a:tc>
                <a:extLst>
                  <a:ext uri="{0D108BD9-81ED-4DB2-BD59-A6C34878D82A}">
                    <a16:rowId xmlns:a16="http://schemas.microsoft.com/office/drawing/2014/main" val="1075080954"/>
                  </a:ext>
                </a:extLst>
              </a:tr>
            </a:tbl>
          </a:graphicData>
        </a:graphic>
      </p:graphicFrame>
      <p:sp>
        <p:nvSpPr>
          <p:cNvPr id="7" name="TextBox 6">
            <a:extLst>
              <a:ext uri="{FF2B5EF4-FFF2-40B4-BE49-F238E27FC236}">
                <a16:creationId xmlns:a16="http://schemas.microsoft.com/office/drawing/2014/main" id="{BB39761F-27A0-49D2-B962-FFF1B4D16815}"/>
              </a:ext>
            </a:extLst>
          </p:cNvPr>
          <p:cNvSpPr txBox="1"/>
          <p:nvPr/>
        </p:nvSpPr>
        <p:spPr>
          <a:xfrm>
            <a:off x="425306" y="285030"/>
            <a:ext cx="7138555" cy="400110"/>
          </a:xfrm>
          <a:prstGeom prst="rect">
            <a:avLst/>
          </a:prstGeom>
          <a:noFill/>
        </p:spPr>
        <p:txBody>
          <a:bodyPr wrap="square" rtlCol="0">
            <a:spAutoFit/>
          </a:bodyPr>
          <a:lstStyle/>
          <a:p>
            <a:r>
              <a:rPr lang="en-US" sz="2000" b="1" dirty="0"/>
              <a:t>Upskilling for Impact </a:t>
            </a:r>
          </a:p>
        </p:txBody>
      </p:sp>
    </p:spTree>
    <p:extLst>
      <p:ext uri="{BB962C8B-B14F-4D97-AF65-F5344CB8AC3E}">
        <p14:creationId xmlns:p14="http://schemas.microsoft.com/office/powerpoint/2010/main" val="4195970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B0DB-0B92-4628-9EB9-A22B6FABA8F6}"/>
              </a:ext>
            </a:extLst>
          </p:cNvPr>
          <p:cNvSpPr>
            <a:spLocks noGrp="1"/>
          </p:cNvSpPr>
          <p:nvPr>
            <p:ph type="title"/>
          </p:nvPr>
        </p:nvSpPr>
        <p:spPr/>
        <p:txBody>
          <a:bodyPr/>
          <a:lstStyle/>
          <a:p>
            <a:r>
              <a:rPr lang="en-US" dirty="0"/>
              <a:t>Enabling Your Development</a:t>
            </a:r>
          </a:p>
        </p:txBody>
      </p:sp>
      <p:sp>
        <p:nvSpPr>
          <p:cNvPr id="3" name="TextBox 2">
            <a:extLst>
              <a:ext uri="{FF2B5EF4-FFF2-40B4-BE49-F238E27FC236}">
                <a16:creationId xmlns:a16="http://schemas.microsoft.com/office/drawing/2014/main" id="{50842D11-BC5D-419F-BE22-8C88A31AD338}"/>
              </a:ext>
            </a:extLst>
          </p:cNvPr>
          <p:cNvSpPr txBox="1"/>
          <p:nvPr/>
        </p:nvSpPr>
        <p:spPr>
          <a:xfrm>
            <a:off x="504001" y="1268962"/>
            <a:ext cx="11186476" cy="3185487"/>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Learning and Development culture</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Identification of development needs – strengths and skills</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Common Trainings, sessions</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Opportunities at job function</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Opportunities outside job function</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Soft skills development</a:t>
            </a:r>
          </a:p>
          <a:p>
            <a:pPr marL="285750" indent="-285750" fontAlgn="base">
              <a:spcBef>
                <a:spcPct val="50000"/>
              </a:spcBef>
              <a:spcAft>
                <a:spcPct val="0"/>
              </a:spcAft>
              <a:buClr>
                <a:srgbClr val="F0AB00"/>
              </a:buClr>
              <a:buSzPct val="80000"/>
              <a:buFont typeface="Wingdings" panose="05000000000000000000" pitchFamily="2" charset="2"/>
              <a:buChar char="Ø"/>
            </a:pPr>
            <a:r>
              <a:rPr lang="en-US" sz="1800" kern="0" dirty="0">
                <a:ea typeface="Arial Unicode MS" pitchFamily="34" charset="-128"/>
                <a:cs typeface="Arial Unicode MS" pitchFamily="34" charset="-128"/>
              </a:rPr>
              <a:t>Stretch assignments</a:t>
            </a:r>
          </a:p>
          <a:p>
            <a:pPr marL="285750" indent="-285750" fontAlgn="base">
              <a:spcBef>
                <a:spcPct val="50000"/>
              </a:spcBef>
              <a:spcAft>
                <a:spcPct val="0"/>
              </a:spcAft>
              <a:buClr>
                <a:srgbClr val="F0AB00"/>
              </a:buClr>
              <a:buSzPct val="80000"/>
              <a:buFont typeface="Wingdings" panose="05000000000000000000" pitchFamily="2" charset="2"/>
              <a:buChar char="Ø"/>
            </a:pPr>
            <a:endParaRPr lang="en-US" sz="1800" kern="0" dirty="0">
              <a:ea typeface="Arial Unicode MS" pitchFamily="34" charset="-128"/>
              <a:cs typeface="Arial Unicode MS" pitchFamily="34" charset="-128"/>
            </a:endParaRPr>
          </a:p>
        </p:txBody>
      </p:sp>
      <p:sp>
        <p:nvSpPr>
          <p:cNvPr id="7" name="Arrow: Right 6">
            <a:hlinkClick r:id="rId2" action="ppaction://hlinksldjump"/>
            <a:extLst>
              <a:ext uri="{FF2B5EF4-FFF2-40B4-BE49-F238E27FC236}">
                <a16:creationId xmlns:a16="http://schemas.microsoft.com/office/drawing/2014/main" id="{E56041DC-8E2B-4617-8BEA-8914D4478C24}"/>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7162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CC34-2A1C-4547-B96A-CFCB5CD7CDC6}"/>
              </a:ext>
            </a:extLst>
          </p:cNvPr>
          <p:cNvSpPr>
            <a:spLocks noGrp="1"/>
          </p:cNvSpPr>
          <p:nvPr>
            <p:ph type="title"/>
          </p:nvPr>
        </p:nvSpPr>
        <p:spPr/>
        <p:txBody>
          <a:bodyPr/>
          <a:lstStyle/>
          <a:p>
            <a:r>
              <a:rPr lang="en-US" dirty="0"/>
              <a:t>Available Resources – </a:t>
            </a:r>
            <a:r>
              <a:rPr lang="en-US" dirty="0">
                <a:hlinkClick r:id="rId2"/>
              </a:rPr>
              <a:t>SAP Learning &amp; Development</a:t>
            </a:r>
            <a:endParaRPr lang="en-US" dirty="0"/>
          </a:p>
        </p:txBody>
      </p:sp>
      <p:pic>
        <p:nvPicPr>
          <p:cNvPr id="3" name="Picture 2">
            <a:extLst>
              <a:ext uri="{FF2B5EF4-FFF2-40B4-BE49-F238E27FC236}">
                <a16:creationId xmlns:a16="http://schemas.microsoft.com/office/drawing/2014/main" id="{FAAFCBAA-57D5-4548-95BF-1D7D952FC903}"/>
              </a:ext>
            </a:extLst>
          </p:cNvPr>
          <p:cNvPicPr>
            <a:picLocks noChangeAspect="1"/>
          </p:cNvPicPr>
          <p:nvPr/>
        </p:nvPicPr>
        <p:blipFill>
          <a:blip r:embed="rId3"/>
          <a:stretch>
            <a:fillRect/>
          </a:stretch>
        </p:blipFill>
        <p:spPr>
          <a:xfrm>
            <a:off x="690465" y="970460"/>
            <a:ext cx="10655623" cy="5747492"/>
          </a:xfrm>
          <a:prstGeom prst="rect">
            <a:avLst/>
          </a:prstGeom>
        </p:spPr>
      </p:pic>
    </p:spTree>
    <p:extLst>
      <p:ext uri="{BB962C8B-B14F-4D97-AF65-F5344CB8AC3E}">
        <p14:creationId xmlns:p14="http://schemas.microsoft.com/office/powerpoint/2010/main" val="36836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DD39B-7BBD-45F6-9322-F603AE694472}"/>
              </a:ext>
            </a:extLst>
          </p:cNvPr>
          <p:cNvPicPr>
            <a:picLocks noChangeAspect="1"/>
          </p:cNvPicPr>
          <p:nvPr/>
        </p:nvPicPr>
        <p:blipFill>
          <a:blip r:embed="rId2"/>
          <a:stretch>
            <a:fillRect/>
          </a:stretch>
        </p:blipFill>
        <p:spPr>
          <a:xfrm>
            <a:off x="601855" y="1048575"/>
            <a:ext cx="10566887" cy="5573633"/>
          </a:xfrm>
          <a:prstGeom prst="rect">
            <a:avLst/>
          </a:prstGeom>
        </p:spPr>
      </p:pic>
      <p:sp>
        <p:nvSpPr>
          <p:cNvPr id="4" name="Title 1">
            <a:extLst>
              <a:ext uri="{FF2B5EF4-FFF2-40B4-BE49-F238E27FC236}">
                <a16:creationId xmlns:a16="http://schemas.microsoft.com/office/drawing/2014/main" id="{0515CAAE-B222-4E1E-AAE9-1C050302D242}"/>
              </a:ext>
            </a:extLst>
          </p:cNvPr>
          <p:cNvSpPr>
            <a:spLocks noGrp="1"/>
          </p:cNvSpPr>
          <p:nvPr>
            <p:ph type="title"/>
          </p:nvPr>
        </p:nvSpPr>
        <p:spPr>
          <a:xfrm>
            <a:off x="504001" y="504000"/>
            <a:ext cx="11186476" cy="369332"/>
          </a:xfrm>
        </p:spPr>
        <p:txBody>
          <a:bodyPr/>
          <a:lstStyle/>
          <a:p>
            <a:r>
              <a:rPr lang="en-US" dirty="0"/>
              <a:t>Available Resources – </a:t>
            </a:r>
            <a:r>
              <a:rPr lang="en-US" dirty="0">
                <a:hlinkClick r:id="rId3"/>
              </a:rPr>
              <a:t>SAP Learning &amp; Development</a:t>
            </a:r>
            <a:endParaRPr lang="en-US" dirty="0"/>
          </a:p>
        </p:txBody>
      </p:sp>
    </p:spTree>
    <p:extLst>
      <p:ext uri="{BB962C8B-B14F-4D97-AF65-F5344CB8AC3E}">
        <p14:creationId xmlns:p14="http://schemas.microsoft.com/office/powerpoint/2010/main" val="296026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DF0D1-630B-4D4E-B7E0-ED6EB53DD8A2}"/>
              </a:ext>
            </a:extLst>
          </p:cNvPr>
          <p:cNvPicPr>
            <a:picLocks noChangeAspect="1"/>
          </p:cNvPicPr>
          <p:nvPr/>
        </p:nvPicPr>
        <p:blipFill>
          <a:blip r:embed="rId2"/>
          <a:stretch>
            <a:fillRect/>
          </a:stretch>
        </p:blipFill>
        <p:spPr>
          <a:xfrm>
            <a:off x="1240972" y="1107209"/>
            <a:ext cx="9423918" cy="5676146"/>
          </a:xfrm>
          <a:prstGeom prst="rect">
            <a:avLst/>
          </a:prstGeom>
        </p:spPr>
      </p:pic>
      <p:sp>
        <p:nvSpPr>
          <p:cNvPr id="4" name="Title 1">
            <a:extLst>
              <a:ext uri="{FF2B5EF4-FFF2-40B4-BE49-F238E27FC236}">
                <a16:creationId xmlns:a16="http://schemas.microsoft.com/office/drawing/2014/main" id="{F3A7675C-7703-491C-BFC4-6371E3A5AA5F}"/>
              </a:ext>
            </a:extLst>
          </p:cNvPr>
          <p:cNvSpPr>
            <a:spLocks noGrp="1"/>
          </p:cNvSpPr>
          <p:nvPr>
            <p:ph type="title"/>
          </p:nvPr>
        </p:nvSpPr>
        <p:spPr>
          <a:xfrm>
            <a:off x="504001" y="504000"/>
            <a:ext cx="11186476" cy="369332"/>
          </a:xfrm>
        </p:spPr>
        <p:txBody>
          <a:bodyPr/>
          <a:lstStyle/>
          <a:p>
            <a:r>
              <a:rPr lang="en-US" dirty="0"/>
              <a:t>Available Resources – </a:t>
            </a:r>
            <a:r>
              <a:rPr lang="en-US" dirty="0">
                <a:hlinkClick r:id="rId3"/>
              </a:rPr>
              <a:t>SAP Learning &amp; Development</a:t>
            </a:r>
            <a:endParaRPr lang="en-US" dirty="0"/>
          </a:p>
        </p:txBody>
      </p:sp>
    </p:spTree>
    <p:extLst>
      <p:ext uri="{BB962C8B-B14F-4D97-AF65-F5344CB8AC3E}">
        <p14:creationId xmlns:p14="http://schemas.microsoft.com/office/powerpoint/2010/main" val="756784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DADEB-36A7-4E73-8D2A-7AA247E5C5C7}"/>
              </a:ext>
            </a:extLst>
          </p:cNvPr>
          <p:cNvPicPr>
            <a:picLocks noChangeAspect="1"/>
          </p:cNvPicPr>
          <p:nvPr/>
        </p:nvPicPr>
        <p:blipFill>
          <a:blip r:embed="rId2"/>
          <a:stretch>
            <a:fillRect/>
          </a:stretch>
        </p:blipFill>
        <p:spPr>
          <a:xfrm>
            <a:off x="504001" y="1036961"/>
            <a:ext cx="6401124" cy="1408247"/>
          </a:xfrm>
          <a:prstGeom prst="rect">
            <a:avLst/>
          </a:prstGeom>
        </p:spPr>
      </p:pic>
      <p:pic>
        <p:nvPicPr>
          <p:cNvPr id="5" name="Picture 4">
            <a:extLst>
              <a:ext uri="{FF2B5EF4-FFF2-40B4-BE49-F238E27FC236}">
                <a16:creationId xmlns:a16="http://schemas.microsoft.com/office/drawing/2014/main" id="{761439CA-4E7B-4A88-9415-40912DF7B7E0}"/>
              </a:ext>
            </a:extLst>
          </p:cNvPr>
          <p:cNvPicPr>
            <a:picLocks noChangeAspect="1"/>
          </p:cNvPicPr>
          <p:nvPr/>
        </p:nvPicPr>
        <p:blipFill>
          <a:blip r:embed="rId3"/>
          <a:stretch>
            <a:fillRect/>
          </a:stretch>
        </p:blipFill>
        <p:spPr>
          <a:xfrm>
            <a:off x="504001" y="2608837"/>
            <a:ext cx="1788042" cy="2753017"/>
          </a:xfrm>
          <a:prstGeom prst="rect">
            <a:avLst/>
          </a:prstGeom>
        </p:spPr>
      </p:pic>
      <p:pic>
        <p:nvPicPr>
          <p:cNvPr id="6" name="Picture 5">
            <a:extLst>
              <a:ext uri="{FF2B5EF4-FFF2-40B4-BE49-F238E27FC236}">
                <a16:creationId xmlns:a16="http://schemas.microsoft.com/office/drawing/2014/main" id="{12B68B09-1959-44B2-996E-180DB5D7DDFC}"/>
              </a:ext>
            </a:extLst>
          </p:cNvPr>
          <p:cNvPicPr>
            <a:picLocks noChangeAspect="1"/>
          </p:cNvPicPr>
          <p:nvPr/>
        </p:nvPicPr>
        <p:blipFill>
          <a:blip r:embed="rId4"/>
          <a:stretch>
            <a:fillRect/>
          </a:stretch>
        </p:blipFill>
        <p:spPr>
          <a:xfrm>
            <a:off x="2483884" y="2608837"/>
            <a:ext cx="1791118" cy="2233750"/>
          </a:xfrm>
          <a:prstGeom prst="rect">
            <a:avLst/>
          </a:prstGeom>
        </p:spPr>
      </p:pic>
      <p:pic>
        <p:nvPicPr>
          <p:cNvPr id="7" name="Picture 6">
            <a:extLst>
              <a:ext uri="{FF2B5EF4-FFF2-40B4-BE49-F238E27FC236}">
                <a16:creationId xmlns:a16="http://schemas.microsoft.com/office/drawing/2014/main" id="{87422B2D-430C-47E7-A30B-D248C1548AB2}"/>
              </a:ext>
            </a:extLst>
          </p:cNvPr>
          <p:cNvPicPr>
            <a:picLocks noChangeAspect="1"/>
          </p:cNvPicPr>
          <p:nvPr/>
        </p:nvPicPr>
        <p:blipFill>
          <a:blip r:embed="rId5"/>
          <a:stretch>
            <a:fillRect/>
          </a:stretch>
        </p:blipFill>
        <p:spPr>
          <a:xfrm>
            <a:off x="7096965" y="1036961"/>
            <a:ext cx="2298961" cy="4145428"/>
          </a:xfrm>
          <a:prstGeom prst="rect">
            <a:avLst/>
          </a:prstGeom>
        </p:spPr>
      </p:pic>
      <p:pic>
        <p:nvPicPr>
          <p:cNvPr id="8" name="Picture 7">
            <a:extLst>
              <a:ext uri="{FF2B5EF4-FFF2-40B4-BE49-F238E27FC236}">
                <a16:creationId xmlns:a16="http://schemas.microsoft.com/office/drawing/2014/main" id="{1CAD38FB-4B18-4686-82DC-AB4A6724A2F0}"/>
              </a:ext>
            </a:extLst>
          </p:cNvPr>
          <p:cNvPicPr>
            <a:picLocks noChangeAspect="1"/>
          </p:cNvPicPr>
          <p:nvPr/>
        </p:nvPicPr>
        <p:blipFill>
          <a:blip r:embed="rId6"/>
          <a:stretch>
            <a:fillRect/>
          </a:stretch>
        </p:blipFill>
        <p:spPr>
          <a:xfrm>
            <a:off x="9535887" y="1036961"/>
            <a:ext cx="2501922" cy="1762223"/>
          </a:xfrm>
          <a:prstGeom prst="rect">
            <a:avLst/>
          </a:prstGeom>
        </p:spPr>
      </p:pic>
      <p:pic>
        <p:nvPicPr>
          <p:cNvPr id="9" name="Picture 8">
            <a:extLst>
              <a:ext uri="{FF2B5EF4-FFF2-40B4-BE49-F238E27FC236}">
                <a16:creationId xmlns:a16="http://schemas.microsoft.com/office/drawing/2014/main" id="{F88E6F7A-8828-47C5-88E0-A2D8151BEE2F}"/>
              </a:ext>
            </a:extLst>
          </p:cNvPr>
          <p:cNvPicPr>
            <a:picLocks noChangeAspect="1"/>
          </p:cNvPicPr>
          <p:nvPr/>
        </p:nvPicPr>
        <p:blipFill>
          <a:blip r:embed="rId7"/>
          <a:stretch>
            <a:fillRect/>
          </a:stretch>
        </p:blipFill>
        <p:spPr>
          <a:xfrm>
            <a:off x="9535887" y="2962813"/>
            <a:ext cx="2342157" cy="2982297"/>
          </a:xfrm>
          <a:prstGeom prst="rect">
            <a:avLst/>
          </a:prstGeom>
        </p:spPr>
      </p:pic>
      <p:pic>
        <p:nvPicPr>
          <p:cNvPr id="10" name="Picture 9">
            <a:extLst>
              <a:ext uri="{FF2B5EF4-FFF2-40B4-BE49-F238E27FC236}">
                <a16:creationId xmlns:a16="http://schemas.microsoft.com/office/drawing/2014/main" id="{B0BC933B-0452-46E7-B9D2-B32039F91234}"/>
              </a:ext>
            </a:extLst>
          </p:cNvPr>
          <p:cNvPicPr>
            <a:picLocks noChangeAspect="1"/>
          </p:cNvPicPr>
          <p:nvPr/>
        </p:nvPicPr>
        <p:blipFill>
          <a:blip r:embed="rId8"/>
          <a:stretch>
            <a:fillRect/>
          </a:stretch>
        </p:blipFill>
        <p:spPr>
          <a:xfrm>
            <a:off x="7120323" y="5346018"/>
            <a:ext cx="1838924" cy="1408247"/>
          </a:xfrm>
          <a:prstGeom prst="rect">
            <a:avLst/>
          </a:prstGeom>
        </p:spPr>
      </p:pic>
      <p:pic>
        <p:nvPicPr>
          <p:cNvPr id="11" name="Picture 10">
            <a:extLst>
              <a:ext uri="{FF2B5EF4-FFF2-40B4-BE49-F238E27FC236}">
                <a16:creationId xmlns:a16="http://schemas.microsoft.com/office/drawing/2014/main" id="{3459FE15-5E50-4730-A1F7-9D70613EE232}"/>
              </a:ext>
            </a:extLst>
          </p:cNvPr>
          <p:cNvPicPr>
            <a:picLocks noChangeAspect="1"/>
          </p:cNvPicPr>
          <p:nvPr/>
        </p:nvPicPr>
        <p:blipFill>
          <a:blip r:embed="rId9"/>
          <a:stretch>
            <a:fillRect/>
          </a:stretch>
        </p:blipFill>
        <p:spPr>
          <a:xfrm>
            <a:off x="2483884" y="5006216"/>
            <a:ext cx="1791118" cy="1225888"/>
          </a:xfrm>
          <a:prstGeom prst="rect">
            <a:avLst/>
          </a:prstGeom>
        </p:spPr>
      </p:pic>
      <p:pic>
        <p:nvPicPr>
          <p:cNvPr id="12" name="Picture 11">
            <a:extLst>
              <a:ext uri="{FF2B5EF4-FFF2-40B4-BE49-F238E27FC236}">
                <a16:creationId xmlns:a16="http://schemas.microsoft.com/office/drawing/2014/main" id="{DC3229BE-AC6E-4A22-B895-9FC2E40C4F78}"/>
              </a:ext>
            </a:extLst>
          </p:cNvPr>
          <p:cNvPicPr>
            <a:picLocks noChangeAspect="1"/>
          </p:cNvPicPr>
          <p:nvPr/>
        </p:nvPicPr>
        <p:blipFill rotWithShape="1">
          <a:blip r:embed="rId10"/>
          <a:srcRect b="32928"/>
          <a:stretch/>
        </p:blipFill>
        <p:spPr>
          <a:xfrm>
            <a:off x="4712788" y="2799184"/>
            <a:ext cx="2095857" cy="1166750"/>
          </a:xfrm>
          <a:prstGeom prst="rect">
            <a:avLst/>
          </a:prstGeom>
        </p:spPr>
      </p:pic>
      <p:pic>
        <p:nvPicPr>
          <p:cNvPr id="13" name="Picture 12">
            <a:extLst>
              <a:ext uri="{FF2B5EF4-FFF2-40B4-BE49-F238E27FC236}">
                <a16:creationId xmlns:a16="http://schemas.microsoft.com/office/drawing/2014/main" id="{3464F8F5-09BA-4BF5-B5DC-4AB12FD9436F}"/>
              </a:ext>
            </a:extLst>
          </p:cNvPr>
          <p:cNvPicPr>
            <a:picLocks noChangeAspect="1"/>
          </p:cNvPicPr>
          <p:nvPr/>
        </p:nvPicPr>
        <p:blipFill rotWithShape="1">
          <a:blip r:embed="rId11"/>
          <a:srcRect b="29264"/>
          <a:stretch/>
        </p:blipFill>
        <p:spPr>
          <a:xfrm>
            <a:off x="4712788" y="4188081"/>
            <a:ext cx="1539827" cy="1309012"/>
          </a:xfrm>
          <a:prstGeom prst="rect">
            <a:avLst/>
          </a:prstGeom>
        </p:spPr>
      </p:pic>
      <p:sp>
        <p:nvSpPr>
          <p:cNvPr id="15" name="Arrow: Right 14">
            <a:hlinkClick r:id="rId12" action="ppaction://hlinksldjump"/>
            <a:extLst>
              <a:ext uri="{FF2B5EF4-FFF2-40B4-BE49-F238E27FC236}">
                <a16:creationId xmlns:a16="http://schemas.microsoft.com/office/drawing/2014/main" id="{96C990B0-23DD-4648-B91E-5397FA031A5D}"/>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itle 1">
            <a:extLst>
              <a:ext uri="{FF2B5EF4-FFF2-40B4-BE49-F238E27FC236}">
                <a16:creationId xmlns:a16="http://schemas.microsoft.com/office/drawing/2014/main" id="{AA68B981-667D-4B20-A8DD-1283895EE3B9}"/>
              </a:ext>
            </a:extLst>
          </p:cNvPr>
          <p:cNvSpPr>
            <a:spLocks noGrp="1"/>
          </p:cNvSpPr>
          <p:nvPr>
            <p:ph type="title"/>
          </p:nvPr>
        </p:nvSpPr>
        <p:spPr>
          <a:xfrm>
            <a:off x="504001" y="504000"/>
            <a:ext cx="3368203" cy="369332"/>
          </a:xfrm>
        </p:spPr>
        <p:txBody>
          <a:bodyPr/>
          <a:lstStyle/>
          <a:p>
            <a:r>
              <a:rPr lang="en-US" dirty="0"/>
              <a:t>Available Resources –</a:t>
            </a:r>
          </a:p>
        </p:txBody>
      </p:sp>
      <p:sp>
        <p:nvSpPr>
          <p:cNvPr id="18" name="Title 1">
            <a:extLst>
              <a:ext uri="{FF2B5EF4-FFF2-40B4-BE49-F238E27FC236}">
                <a16:creationId xmlns:a16="http://schemas.microsoft.com/office/drawing/2014/main" id="{434582B7-CE58-4F59-BC04-ED6B65B584C6}"/>
              </a:ext>
            </a:extLst>
          </p:cNvPr>
          <p:cNvSpPr txBox="1">
            <a:spLocks/>
          </p:cNvSpPr>
          <p:nvPr/>
        </p:nvSpPr>
        <p:spPr bwMode="black">
          <a:xfrm>
            <a:off x="3836097" y="495414"/>
            <a:ext cx="3368203"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13"/>
              </a:rPr>
              <a:t>CBG Group</a:t>
            </a:r>
            <a:endParaRPr lang="en-US" dirty="0"/>
          </a:p>
        </p:txBody>
      </p:sp>
    </p:spTree>
    <p:extLst>
      <p:ext uri="{BB962C8B-B14F-4D97-AF65-F5344CB8AC3E}">
        <p14:creationId xmlns:p14="http://schemas.microsoft.com/office/powerpoint/2010/main" val="3226757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8DC1-227E-4999-9ED6-9A432F277B70}"/>
              </a:ext>
            </a:extLst>
          </p:cNvPr>
          <p:cNvSpPr>
            <a:spLocks noGrp="1"/>
          </p:cNvSpPr>
          <p:nvPr>
            <p:ph type="title"/>
          </p:nvPr>
        </p:nvSpPr>
        <p:spPr/>
        <p:txBody>
          <a:bodyPr/>
          <a:lstStyle/>
          <a:p>
            <a:r>
              <a:rPr lang="en-US" dirty="0"/>
              <a:t>Available Resources – </a:t>
            </a:r>
            <a:r>
              <a:rPr lang="en-US" dirty="0">
                <a:hlinkClick r:id="rId2"/>
              </a:rPr>
              <a:t>Lynda – Learning Paths</a:t>
            </a:r>
            <a:endParaRPr lang="en-US" dirty="0"/>
          </a:p>
        </p:txBody>
      </p:sp>
      <p:pic>
        <p:nvPicPr>
          <p:cNvPr id="3" name="Picture 2">
            <a:extLst>
              <a:ext uri="{FF2B5EF4-FFF2-40B4-BE49-F238E27FC236}">
                <a16:creationId xmlns:a16="http://schemas.microsoft.com/office/drawing/2014/main" id="{5145A687-40C3-4F2F-9E95-766F85A617E9}"/>
              </a:ext>
            </a:extLst>
          </p:cNvPr>
          <p:cNvPicPr>
            <a:picLocks noChangeAspect="1"/>
          </p:cNvPicPr>
          <p:nvPr/>
        </p:nvPicPr>
        <p:blipFill>
          <a:blip r:embed="rId3"/>
          <a:stretch>
            <a:fillRect/>
          </a:stretch>
        </p:blipFill>
        <p:spPr>
          <a:xfrm>
            <a:off x="1632858" y="938713"/>
            <a:ext cx="8627926" cy="5630037"/>
          </a:xfrm>
          <a:prstGeom prst="rect">
            <a:avLst/>
          </a:prstGeom>
        </p:spPr>
      </p:pic>
    </p:spTree>
    <p:extLst>
      <p:ext uri="{BB962C8B-B14F-4D97-AF65-F5344CB8AC3E}">
        <p14:creationId xmlns:p14="http://schemas.microsoft.com/office/powerpoint/2010/main" val="288390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87109-62BD-43A1-B678-956FDD0CDF2D}"/>
              </a:ext>
            </a:extLst>
          </p:cNvPr>
          <p:cNvPicPr>
            <a:picLocks noChangeAspect="1"/>
          </p:cNvPicPr>
          <p:nvPr/>
        </p:nvPicPr>
        <p:blipFill>
          <a:blip r:embed="rId2"/>
          <a:stretch>
            <a:fillRect/>
          </a:stretch>
        </p:blipFill>
        <p:spPr>
          <a:xfrm>
            <a:off x="2744787" y="1003966"/>
            <a:ext cx="5791200" cy="542925"/>
          </a:xfrm>
          <a:prstGeom prst="rect">
            <a:avLst/>
          </a:prstGeom>
        </p:spPr>
      </p:pic>
      <p:pic>
        <p:nvPicPr>
          <p:cNvPr id="4" name="Picture 3">
            <a:extLst>
              <a:ext uri="{FF2B5EF4-FFF2-40B4-BE49-F238E27FC236}">
                <a16:creationId xmlns:a16="http://schemas.microsoft.com/office/drawing/2014/main" id="{8E32EE94-AD70-4272-96BA-2BF73A984A2C}"/>
              </a:ext>
            </a:extLst>
          </p:cNvPr>
          <p:cNvPicPr>
            <a:picLocks noChangeAspect="1"/>
          </p:cNvPicPr>
          <p:nvPr/>
        </p:nvPicPr>
        <p:blipFill>
          <a:blip r:embed="rId3"/>
          <a:stretch>
            <a:fillRect/>
          </a:stretch>
        </p:blipFill>
        <p:spPr>
          <a:xfrm>
            <a:off x="2532321" y="1347506"/>
            <a:ext cx="6537034" cy="5077442"/>
          </a:xfrm>
          <a:prstGeom prst="rect">
            <a:avLst/>
          </a:prstGeom>
        </p:spPr>
      </p:pic>
      <p:sp>
        <p:nvSpPr>
          <p:cNvPr id="6" name="Arrow: Right 5">
            <a:hlinkClick r:id="rId4" action="ppaction://hlinksldjump"/>
            <a:extLst>
              <a:ext uri="{FF2B5EF4-FFF2-40B4-BE49-F238E27FC236}">
                <a16:creationId xmlns:a16="http://schemas.microsoft.com/office/drawing/2014/main" id="{0E8B4AB1-9243-4BFC-B8D9-92D3B86AC263}"/>
              </a:ext>
            </a:extLst>
          </p:cNvPr>
          <p:cNvSpPr/>
          <p:nvPr/>
        </p:nvSpPr>
        <p:spPr bwMode="gray">
          <a:xfrm rot="10800000">
            <a:off x="11271436" y="6529099"/>
            <a:ext cx="242596" cy="158620"/>
          </a:xfrm>
          <a:prstGeom prst="rightArrow">
            <a:avLst/>
          </a:prstGeom>
          <a:noFill/>
          <a:ln w="22225" algn="ctr">
            <a:solidFill>
              <a:schemeClr val="tx1">
                <a:alpha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1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Title 1">
            <a:extLst>
              <a:ext uri="{FF2B5EF4-FFF2-40B4-BE49-F238E27FC236}">
                <a16:creationId xmlns:a16="http://schemas.microsoft.com/office/drawing/2014/main" id="{117BFBD1-9205-4331-8F78-9F0EBBFE9203}"/>
              </a:ext>
            </a:extLst>
          </p:cNvPr>
          <p:cNvSpPr>
            <a:spLocks noGrp="1"/>
          </p:cNvSpPr>
          <p:nvPr>
            <p:ph type="title"/>
          </p:nvPr>
        </p:nvSpPr>
        <p:spPr>
          <a:xfrm>
            <a:off x="504001" y="504000"/>
            <a:ext cx="3368203" cy="369332"/>
          </a:xfrm>
        </p:spPr>
        <p:txBody>
          <a:bodyPr/>
          <a:lstStyle/>
          <a:p>
            <a:r>
              <a:rPr lang="en-US" dirty="0"/>
              <a:t>Available Resources –</a:t>
            </a:r>
          </a:p>
        </p:txBody>
      </p:sp>
      <p:sp>
        <p:nvSpPr>
          <p:cNvPr id="9" name="Title 1">
            <a:extLst>
              <a:ext uri="{FF2B5EF4-FFF2-40B4-BE49-F238E27FC236}">
                <a16:creationId xmlns:a16="http://schemas.microsoft.com/office/drawing/2014/main" id="{30AD2786-6D05-4690-BE89-D30176B035E3}"/>
              </a:ext>
            </a:extLst>
          </p:cNvPr>
          <p:cNvSpPr txBox="1">
            <a:spLocks/>
          </p:cNvSpPr>
          <p:nvPr/>
        </p:nvSpPr>
        <p:spPr bwMode="black">
          <a:xfrm>
            <a:off x="3836097" y="495414"/>
            <a:ext cx="7369968"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5"/>
              </a:rPr>
              <a:t>S/4HANA Product Management &amp; Co-Innovation</a:t>
            </a:r>
            <a:endParaRPr lang="en-US" dirty="0"/>
          </a:p>
        </p:txBody>
      </p:sp>
    </p:spTree>
    <p:extLst>
      <p:ext uri="{BB962C8B-B14F-4D97-AF65-F5344CB8AC3E}">
        <p14:creationId xmlns:p14="http://schemas.microsoft.com/office/powerpoint/2010/main" val="249035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532D-3548-457F-9C5C-F23538A6CB37}"/>
              </a:ext>
            </a:extLst>
          </p:cNvPr>
          <p:cNvSpPr>
            <a:spLocks noGrp="1"/>
          </p:cNvSpPr>
          <p:nvPr>
            <p:ph type="title"/>
          </p:nvPr>
        </p:nvSpPr>
        <p:spPr>
          <a:xfrm>
            <a:off x="504001" y="504000"/>
            <a:ext cx="3368203" cy="369332"/>
          </a:xfrm>
        </p:spPr>
        <p:txBody>
          <a:bodyPr/>
          <a:lstStyle/>
          <a:p>
            <a:r>
              <a:rPr lang="en-US" dirty="0"/>
              <a:t>Available Resources –</a:t>
            </a:r>
          </a:p>
        </p:txBody>
      </p:sp>
      <p:pic>
        <p:nvPicPr>
          <p:cNvPr id="3" name="Picture 2">
            <a:extLst>
              <a:ext uri="{FF2B5EF4-FFF2-40B4-BE49-F238E27FC236}">
                <a16:creationId xmlns:a16="http://schemas.microsoft.com/office/drawing/2014/main" id="{67E45E64-BF60-4E15-9FEB-E4AB54B2480D}"/>
              </a:ext>
            </a:extLst>
          </p:cNvPr>
          <p:cNvPicPr>
            <a:picLocks noChangeAspect="1"/>
          </p:cNvPicPr>
          <p:nvPr/>
        </p:nvPicPr>
        <p:blipFill>
          <a:blip r:embed="rId2"/>
          <a:stretch>
            <a:fillRect/>
          </a:stretch>
        </p:blipFill>
        <p:spPr>
          <a:xfrm>
            <a:off x="1747577" y="873332"/>
            <a:ext cx="8142872" cy="5658465"/>
          </a:xfrm>
          <a:prstGeom prst="rect">
            <a:avLst/>
          </a:prstGeom>
        </p:spPr>
      </p:pic>
      <p:sp>
        <p:nvSpPr>
          <p:cNvPr id="4" name="Title 1">
            <a:extLst>
              <a:ext uri="{FF2B5EF4-FFF2-40B4-BE49-F238E27FC236}">
                <a16:creationId xmlns:a16="http://schemas.microsoft.com/office/drawing/2014/main" id="{EF768355-CA6E-47F6-A5F8-90825D9F47E4}"/>
              </a:ext>
            </a:extLst>
          </p:cNvPr>
          <p:cNvSpPr txBox="1">
            <a:spLocks/>
          </p:cNvSpPr>
          <p:nvPr/>
        </p:nvSpPr>
        <p:spPr bwMode="black">
          <a:xfrm>
            <a:off x="3836097" y="495414"/>
            <a:ext cx="6194311"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hlinkClick r:id="rId3"/>
              </a:rPr>
              <a:t>Cloud Curriculum for Development</a:t>
            </a:r>
            <a:endParaRPr lang="en-US" dirty="0"/>
          </a:p>
        </p:txBody>
      </p:sp>
    </p:spTree>
    <p:extLst>
      <p:ext uri="{BB962C8B-B14F-4D97-AF65-F5344CB8AC3E}">
        <p14:creationId xmlns:p14="http://schemas.microsoft.com/office/powerpoint/2010/main" val="2668254136"/>
      </p:ext>
    </p:extLst>
  </p:cSld>
  <p:clrMapOvr>
    <a:masterClrMapping/>
  </p:clrMapOvr>
</p:sld>
</file>

<file path=ppt/theme/theme1.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65864F9-60EF-4D13-8F0A-90C1BAB9A11F}" vid="{BFC30316-83FC-4057-9093-19E4C8DA2E62}"/>
    </a:ext>
  </a:extLst>
</a:theme>
</file>

<file path=ppt/theme/theme2.xml><?xml version="1.0" encoding="utf-8"?>
<a:theme xmlns:a="http://schemas.openxmlformats.org/drawingml/2006/main" name="SAP 2018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65864F9-60EF-4D13-8F0A-90C1BAB9A11F}" vid="{4724AB1E-F265-43B1-94F3-0532EBAABF3F}"/>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1" ma:contentTypeDescription="Create a new document." ma:contentTypeScope="" ma:versionID="769577db10553bbb45dac399f50fc366">
  <xsd:schema xmlns:xsd="http://www.w3.org/2001/XMLSchema" xmlns:xs="http://www.w3.org/2001/XMLSchema" xmlns:p="http://schemas.microsoft.com/office/2006/metadata/properties" xmlns:ns3="025efd7d-4e1d-49ec-b269-b81537660960" xmlns:ns4="386f4720-9db4-4950-8ffd-cd1ef4b846d5" targetNamespace="http://schemas.microsoft.com/office/2006/metadata/properties" ma:root="true" ma:fieldsID="0b051de53cee06d181c17e7ff38c03d7" ns3:_="" ns4:_="">
    <xsd:import namespace="025efd7d-4e1d-49ec-b269-b81537660960"/>
    <xsd:import namespace="386f4720-9db4-4950-8ffd-cd1ef4b846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F987EB-4304-4C2A-9468-C3573A8C89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5efd7d-4e1d-49ec-b269-b81537660960"/>
    <ds:schemaRef ds:uri="386f4720-9db4-4950-8ffd-cd1ef4b846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9A4055-B7A3-481A-B8BF-F4A0E927B2C1}">
  <ds:schemaRefs>
    <ds:schemaRef ds:uri="http://schemas.microsoft.com/office/infopath/2007/PartnerControls"/>
    <ds:schemaRef ds:uri="386f4720-9db4-4950-8ffd-cd1ef4b846d5"/>
    <ds:schemaRef ds:uri="http://schemas.openxmlformats.org/package/2006/metadata/core-properties"/>
    <ds:schemaRef ds:uri="http://schemas.microsoft.com/office/2006/metadata/properties"/>
    <ds:schemaRef ds:uri="http://purl.org/dc/terms/"/>
    <ds:schemaRef ds:uri="http://schemas.microsoft.com/office/2006/documentManagement/types"/>
    <ds:schemaRef ds:uri="025efd7d-4e1d-49ec-b269-b81537660960"/>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4A7AA9F3-C55B-4A0B-95CD-FAF3ACFCA7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SAP_2018_16x9_Black_and_White</Template>
  <TotalTime>781</TotalTime>
  <Words>763</Words>
  <Application>Microsoft Office PowerPoint</Application>
  <PresentationFormat>Custom</PresentationFormat>
  <Paragraphs>142</Paragraphs>
  <Slides>26</Slides>
  <Notes>2</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 Unicode MS</vt:lpstr>
      <vt:lpstr>Arial</vt:lpstr>
      <vt:lpstr>Calibri</vt:lpstr>
      <vt:lpstr>Courier New</vt:lpstr>
      <vt:lpstr>Symbol</vt:lpstr>
      <vt:lpstr>wingdings</vt:lpstr>
      <vt:lpstr>wingdings</vt:lpstr>
      <vt:lpstr>SAP 2018 16x9 black and white</vt:lpstr>
      <vt:lpstr>SAP 2018 16x9 blue</vt:lpstr>
      <vt:lpstr>Facilitating Development for all of Us  STE Gurgaon 2019 </vt:lpstr>
      <vt:lpstr>Faster Upskilling – Customized Learning Paths</vt:lpstr>
      <vt:lpstr>Available Resources – SAP Learning &amp; Development</vt:lpstr>
      <vt:lpstr>Available Resources – SAP Learning &amp; Development</vt:lpstr>
      <vt:lpstr>Available Resources – SAP Learning &amp; Development</vt:lpstr>
      <vt:lpstr>Available Resources –</vt:lpstr>
      <vt:lpstr>Available Resources – Lynda – Learning Paths</vt:lpstr>
      <vt:lpstr>Available Resources –</vt:lpstr>
      <vt:lpstr>Available Resources –</vt:lpstr>
      <vt:lpstr>Available Resources –</vt:lpstr>
      <vt:lpstr>Available Resources –</vt:lpstr>
      <vt:lpstr>Available Resources –</vt:lpstr>
      <vt:lpstr>Available Resources –</vt:lpstr>
      <vt:lpstr>Available Learning Resources – Machine Learning</vt:lpstr>
      <vt:lpstr>Available Resources –</vt:lpstr>
      <vt:lpstr>Available Resources –</vt:lpstr>
      <vt:lpstr>Available Resources –</vt:lpstr>
      <vt:lpstr>Available Resources –</vt:lpstr>
      <vt:lpstr>Available Resources –</vt:lpstr>
      <vt:lpstr>Available Resources – SAP devX</vt:lpstr>
      <vt:lpstr>Available Resources – developers.sap.com tutorials</vt:lpstr>
      <vt:lpstr>PowerPoint Presentation</vt:lpstr>
      <vt:lpstr>Enabling Your Development</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 and white</cp:keywords>
  <cp:lastModifiedBy>Gaur, Shuchita</cp:lastModifiedBy>
  <cp:revision>45</cp:revision>
  <dcterms:created xsi:type="dcterms:W3CDTF">2019-01-24T04:44:41Z</dcterms:created>
  <dcterms:modified xsi:type="dcterms:W3CDTF">2019-08-19T07:58:59Z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0x010100CA2FD6F1506F564BB79A97F9C245AD34</vt:lpwstr>
  </property>
</Properties>
</file>